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386" r:id="rId2"/>
    <p:sldId id="389" r:id="rId3"/>
    <p:sldId id="387" r:id="rId4"/>
    <p:sldId id="388" r:id="rId5"/>
    <p:sldId id="385" r:id="rId6"/>
    <p:sldId id="394" r:id="rId7"/>
    <p:sldId id="393" r:id="rId8"/>
    <p:sldId id="391" r:id="rId9"/>
    <p:sldId id="392" r:id="rId10"/>
    <p:sldId id="395" r:id="rId11"/>
    <p:sldId id="396" r:id="rId12"/>
  </p:sldIdLst>
  <p:sldSz cx="9144000" cy="5143500" type="screen16x9"/>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00FF"/>
    <a:srgbClr val="663300"/>
    <a:srgbClr val="820000"/>
    <a:srgbClr val="C6AD29"/>
    <a:srgbClr val="625514"/>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74" autoAdjust="0"/>
    <p:restoredTop sz="86569" autoAdjust="0"/>
  </p:normalViewPr>
  <p:slideViewPr>
    <p:cSldViewPr>
      <p:cViewPr>
        <p:scale>
          <a:sx n="80" d="100"/>
          <a:sy n="80" d="100"/>
        </p:scale>
        <p:origin x="-432" y="-93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45659" cy="495927"/>
          </a:xfrm>
          <a:prstGeom prst="rect">
            <a:avLst/>
          </a:prstGeom>
        </p:spPr>
        <p:txBody>
          <a:bodyPr vert="horz" lIns="91440" tIns="45720" rIns="91440" bIns="45720" rtlCol="0"/>
          <a:lstStyle>
            <a:lvl1pPr algn="l">
              <a:defRPr sz="1200"/>
            </a:lvl1pPr>
          </a:lstStyle>
          <a:p>
            <a:endParaRPr lang="de-CH" dirty="0"/>
          </a:p>
        </p:txBody>
      </p:sp>
      <p:sp>
        <p:nvSpPr>
          <p:cNvPr id="3" name="Datumsplatzhalter 2"/>
          <p:cNvSpPr>
            <a:spLocks noGrp="1"/>
          </p:cNvSpPr>
          <p:nvPr>
            <p:ph type="dt" sz="quarter" idx="1"/>
          </p:nvPr>
        </p:nvSpPr>
        <p:spPr>
          <a:xfrm>
            <a:off x="3850444" y="1"/>
            <a:ext cx="2945659" cy="495927"/>
          </a:xfrm>
          <a:prstGeom prst="rect">
            <a:avLst/>
          </a:prstGeom>
        </p:spPr>
        <p:txBody>
          <a:bodyPr vert="horz" lIns="91440" tIns="45720" rIns="91440" bIns="45720" rtlCol="0"/>
          <a:lstStyle>
            <a:lvl1pPr algn="r">
              <a:defRPr sz="1200"/>
            </a:lvl1pPr>
          </a:lstStyle>
          <a:p>
            <a:fld id="{B756EC80-23B0-423F-B1C7-46CC6E332071}" type="datetimeFigureOut">
              <a:rPr lang="de-CH" smtClean="0"/>
              <a:t>04.01.2014</a:t>
            </a:fld>
            <a:endParaRPr lang="de-CH" dirty="0"/>
          </a:p>
        </p:txBody>
      </p:sp>
      <p:sp>
        <p:nvSpPr>
          <p:cNvPr id="4" name="Fußzeilenplatzhalter 3"/>
          <p:cNvSpPr>
            <a:spLocks noGrp="1"/>
          </p:cNvSpPr>
          <p:nvPr>
            <p:ph type="ftr" sz="quarter" idx="2"/>
          </p:nvPr>
        </p:nvSpPr>
        <p:spPr>
          <a:xfrm>
            <a:off x="1" y="9429090"/>
            <a:ext cx="2945659" cy="495927"/>
          </a:xfrm>
          <a:prstGeom prst="rect">
            <a:avLst/>
          </a:prstGeom>
        </p:spPr>
        <p:txBody>
          <a:bodyPr vert="horz" lIns="91440" tIns="45720" rIns="91440" bIns="45720" rtlCol="0" anchor="b"/>
          <a:lstStyle>
            <a:lvl1pPr algn="l">
              <a:defRPr sz="1200"/>
            </a:lvl1pPr>
          </a:lstStyle>
          <a:p>
            <a:endParaRPr lang="de-CH" dirty="0"/>
          </a:p>
        </p:txBody>
      </p:sp>
      <p:sp>
        <p:nvSpPr>
          <p:cNvPr id="5" name="Foliennummernplatzhalter 4"/>
          <p:cNvSpPr>
            <a:spLocks noGrp="1"/>
          </p:cNvSpPr>
          <p:nvPr>
            <p:ph type="sldNum" sz="quarter" idx="3"/>
          </p:nvPr>
        </p:nvSpPr>
        <p:spPr>
          <a:xfrm>
            <a:off x="3850444" y="9429090"/>
            <a:ext cx="2945659" cy="495927"/>
          </a:xfrm>
          <a:prstGeom prst="rect">
            <a:avLst/>
          </a:prstGeom>
        </p:spPr>
        <p:txBody>
          <a:bodyPr vert="horz" lIns="91440" tIns="45720" rIns="91440" bIns="45720" rtlCol="0" anchor="b"/>
          <a:lstStyle>
            <a:lvl1pPr algn="r">
              <a:defRPr sz="1200"/>
            </a:lvl1pPr>
          </a:lstStyle>
          <a:p>
            <a:fld id="{4D1C14EC-C855-4B27-8278-D637422D11E9}" type="slidenum">
              <a:rPr lang="de-CH" smtClean="0"/>
              <a:t>‹Nr.›</a:t>
            </a:fld>
            <a:endParaRPr lang="de-CH" dirty="0"/>
          </a:p>
        </p:txBody>
      </p:sp>
    </p:spTree>
    <p:extLst>
      <p:ext uri="{BB962C8B-B14F-4D97-AF65-F5344CB8AC3E}">
        <p14:creationId xmlns:p14="http://schemas.microsoft.com/office/powerpoint/2010/main" val="1748920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de-CH" dirty="0"/>
          </a:p>
        </p:txBody>
      </p:sp>
      <p:sp>
        <p:nvSpPr>
          <p:cNvPr id="3" name="Datumsplatzhalt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8FF8624B-EE68-4F40-92F5-309D720CBA78}" type="datetimeFigureOut">
              <a:rPr lang="de-CH" smtClean="0"/>
              <a:t>04.01.2014</a:t>
            </a:fld>
            <a:endParaRPr lang="de-CH" dirty="0"/>
          </a:p>
        </p:txBody>
      </p:sp>
      <p:sp>
        <p:nvSpPr>
          <p:cNvPr id="4" name="Folienbildplatzhalter 3"/>
          <p:cNvSpPr>
            <a:spLocks noGrp="1" noRot="1" noChangeAspect="1"/>
          </p:cNvSpPr>
          <p:nvPr>
            <p:ph type="sldImg" idx="2"/>
          </p:nvPr>
        </p:nvSpPr>
        <p:spPr>
          <a:xfrm>
            <a:off x="92075" y="744538"/>
            <a:ext cx="6613525" cy="3721100"/>
          </a:xfrm>
          <a:prstGeom prst="rect">
            <a:avLst/>
          </a:prstGeom>
          <a:noFill/>
          <a:ln w="12700">
            <a:solidFill>
              <a:prstClr val="black"/>
            </a:solidFill>
          </a:ln>
        </p:spPr>
        <p:txBody>
          <a:bodyPr vert="horz" lIns="91440" tIns="45720" rIns="91440" bIns="45720" rtlCol="0" anchor="ctr"/>
          <a:lstStyle/>
          <a:p>
            <a:endParaRPr lang="de-CH" dirty="0"/>
          </a:p>
        </p:txBody>
      </p:sp>
      <p:sp>
        <p:nvSpPr>
          <p:cNvPr id="5" name="Notizenplatzhalt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de-CH" dirty="0"/>
          </a:p>
        </p:txBody>
      </p:sp>
      <p:sp>
        <p:nvSpPr>
          <p:cNvPr id="7" name="Foliennummernplatzhalt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44A54F26-C07F-4113-BA14-D650DA2CFC97}" type="slidenum">
              <a:rPr lang="de-CH" smtClean="0"/>
              <a:t>‹Nr.›</a:t>
            </a:fld>
            <a:endParaRPr lang="de-CH" dirty="0"/>
          </a:p>
        </p:txBody>
      </p:sp>
    </p:spTree>
    <p:extLst>
      <p:ext uri="{BB962C8B-B14F-4D97-AF65-F5344CB8AC3E}">
        <p14:creationId xmlns:p14="http://schemas.microsoft.com/office/powerpoint/2010/main" val="2880545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44A54F26-C07F-4113-BA14-D650DA2CFC97}" type="slidenum">
              <a:rPr lang="de-CH" smtClean="0"/>
              <a:t>3</a:t>
            </a:fld>
            <a:endParaRPr lang="de-CH" dirty="0"/>
          </a:p>
        </p:txBody>
      </p:sp>
    </p:spTree>
    <p:extLst>
      <p:ext uri="{BB962C8B-B14F-4D97-AF65-F5344CB8AC3E}">
        <p14:creationId xmlns:p14="http://schemas.microsoft.com/office/powerpoint/2010/main" val="3488473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März bis jetzt Entscheidungen für Jesus im O2 oder durch O2ler</a:t>
            </a:r>
            <a:endParaRPr lang="de-CH" dirty="0"/>
          </a:p>
        </p:txBody>
      </p:sp>
      <p:sp>
        <p:nvSpPr>
          <p:cNvPr id="4" name="Foliennummernplatzhalter 3"/>
          <p:cNvSpPr>
            <a:spLocks noGrp="1"/>
          </p:cNvSpPr>
          <p:nvPr>
            <p:ph type="sldNum" sz="quarter" idx="10"/>
          </p:nvPr>
        </p:nvSpPr>
        <p:spPr/>
        <p:txBody>
          <a:bodyPr/>
          <a:lstStyle/>
          <a:p>
            <a:fld id="{44A54F26-C07F-4113-BA14-D650DA2CFC97}" type="slidenum">
              <a:rPr lang="de-CH" smtClean="0"/>
              <a:t>7</a:t>
            </a:fld>
            <a:endParaRPr lang="de-CH" dirty="0"/>
          </a:p>
        </p:txBody>
      </p:sp>
    </p:spTree>
    <p:extLst>
      <p:ext uri="{BB962C8B-B14F-4D97-AF65-F5344CB8AC3E}">
        <p14:creationId xmlns:p14="http://schemas.microsoft.com/office/powerpoint/2010/main" val="3503820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Aktuell durchschnittliche Besucherzahl</a:t>
            </a:r>
            <a:endParaRPr lang="de-CH" dirty="0"/>
          </a:p>
        </p:txBody>
      </p:sp>
      <p:sp>
        <p:nvSpPr>
          <p:cNvPr id="4" name="Foliennummernplatzhalter 3"/>
          <p:cNvSpPr>
            <a:spLocks noGrp="1"/>
          </p:cNvSpPr>
          <p:nvPr>
            <p:ph type="sldNum" sz="quarter" idx="10"/>
          </p:nvPr>
        </p:nvSpPr>
        <p:spPr/>
        <p:txBody>
          <a:bodyPr/>
          <a:lstStyle/>
          <a:p>
            <a:fld id="{44A54F26-C07F-4113-BA14-D650DA2CFC97}" type="slidenum">
              <a:rPr lang="de-CH" smtClean="0"/>
              <a:t>8</a:t>
            </a:fld>
            <a:endParaRPr lang="de-CH" dirty="0"/>
          </a:p>
        </p:txBody>
      </p:sp>
    </p:spTree>
    <p:extLst>
      <p:ext uri="{BB962C8B-B14F-4D97-AF65-F5344CB8AC3E}">
        <p14:creationId xmlns:p14="http://schemas.microsoft.com/office/powerpoint/2010/main" val="3623285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März bis jetzt Leute erste Mal im O2 waren</a:t>
            </a:r>
            <a:endParaRPr lang="de-CH" dirty="0"/>
          </a:p>
        </p:txBody>
      </p:sp>
      <p:sp>
        <p:nvSpPr>
          <p:cNvPr id="4" name="Foliennummernplatzhalter 3"/>
          <p:cNvSpPr>
            <a:spLocks noGrp="1"/>
          </p:cNvSpPr>
          <p:nvPr>
            <p:ph type="sldNum" sz="quarter" idx="10"/>
          </p:nvPr>
        </p:nvSpPr>
        <p:spPr/>
        <p:txBody>
          <a:bodyPr/>
          <a:lstStyle/>
          <a:p>
            <a:fld id="{44A54F26-C07F-4113-BA14-D650DA2CFC97}" type="slidenum">
              <a:rPr lang="de-CH" smtClean="0"/>
              <a:t>9</a:t>
            </a:fld>
            <a:endParaRPr lang="de-CH" dirty="0"/>
          </a:p>
        </p:txBody>
      </p:sp>
    </p:spTree>
    <p:extLst>
      <p:ext uri="{BB962C8B-B14F-4D97-AF65-F5344CB8AC3E}">
        <p14:creationId xmlns:p14="http://schemas.microsoft.com/office/powerpoint/2010/main" val="489175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März bis jetzt Leute erste Mal im O2 waren</a:t>
            </a:r>
            <a:endParaRPr lang="de-CH" dirty="0"/>
          </a:p>
        </p:txBody>
      </p:sp>
      <p:sp>
        <p:nvSpPr>
          <p:cNvPr id="4" name="Foliennummernplatzhalter 3"/>
          <p:cNvSpPr>
            <a:spLocks noGrp="1"/>
          </p:cNvSpPr>
          <p:nvPr>
            <p:ph type="sldNum" sz="quarter" idx="10"/>
          </p:nvPr>
        </p:nvSpPr>
        <p:spPr/>
        <p:txBody>
          <a:bodyPr/>
          <a:lstStyle/>
          <a:p>
            <a:fld id="{44A54F26-C07F-4113-BA14-D650DA2CFC97}" type="slidenum">
              <a:rPr lang="de-CH" smtClean="0"/>
              <a:t>10</a:t>
            </a:fld>
            <a:endParaRPr lang="de-CH" dirty="0"/>
          </a:p>
        </p:txBody>
      </p:sp>
    </p:spTree>
    <p:extLst>
      <p:ext uri="{BB962C8B-B14F-4D97-AF65-F5344CB8AC3E}">
        <p14:creationId xmlns:p14="http://schemas.microsoft.com/office/powerpoint/2010/main" val="489175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4FA5FECD-240F-406B-8FA1-305BCF89C4F8}" type="datetimeFigureOut">
              <a:rPr lang="de-CH" smtClean="0"/>
              <a:t>04.01.2014</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A47D0D29-8F67-4C76-ABCC-79DC2E60C397}" type="slidenum">
              <a:rPr lang="de-CH" smtClean="0"/>
              <a:t>‹Nr.›</a:t>
            </a:fld>
            <a:endParaRPr lang="de-CH" dirty="0"/>
          </a:p>
        </p:txBody>
      </p:sp>
    </p:spTree>
    <p:extLst>
      <p:ext uri="{BB962C8B-B14F-4D97-AF65-F5344CB8AC3E}">
        <p14:creationId xmlns:p14="http://schemas.microsoft.com/office/powerpoint/2010/main" val="329222318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4FA5FECD-240F-406B-8FA1-305BCF89C4F8}" type="datetimeFigureOut">
              <a:rPr lang="de-CH" smtClean="0"/>
              <a:t>04.01.2014</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A47D0D29-8F67-4C76-ABCC-79DC2E60C397}" type="slidenum">
              <a:rPr lang="de-CH" smtClean="0"/>
              <a:t>‹Nr.›</a:t>
            </a:fld>
            <a:endParaRPr lang="de-CH" dirty="0"/>
          </a:p>
        </p:txBody>
      </p:sp>
    </p:spTree>
    <p:extLst>
      <p:ext uri="{BB962C8B-B14F-4D97-AF65-F5344CB8AC3E}">
        <p14:creationId xmlns:p14="http://schemas.microsoft.com/office/powerpoint/2010/main" val="348390664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5979"/>
            <a:ext cx="2057400" cy="4388644"/>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05979"/>
            <a:ext cx="6019800" cy="4388644"/>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4FA5FECD-240F-406B-8FA1-305BCF89C4F8}" type="datetimeFigureOut">
              <a:rPr lang="de-CH" smtClean="0"/>
              <a:t>04.01.2014</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A47D0D29-8F67-4C76-ABCC-79DC2E60C397}" type="slidenum">
              <a:rPr lang="de-CH" smtClean="0"/>
              <a:t>‹Nr.›</a:t>
            </a:fld>
            <a:endParaRPr lang="de-CH" dirty="0"/>
          </a:p>
        </p:txBody>
      </p:sp>
    </p:spTree>
    <p:extLst>
      <p:ext uri="{BB962C8B-B14F-4D97-AF65-F5344CB8AC3E}">
        <p14:creationId xmlns:p14="http://schemas.microsoft.com/office/powerpoint/2010/main" val="180382334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4FA5FECD-240F-406B-8FA1-305BCF89C4F8}" type="datetimeFigureOut">
              <a:rPr lang="de-CH" smtClean="0"/>
              <a:t>04.01.2014</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A47D0D29-8F67-4C76-ABCC-79DC2E60C397}" type="slidenum">
              <a:rPr lang="de-CH" smtClean="0"/>
              <a:t>‹Nr.›</a:t>
            </a:fld>
            <a:endParaRPr lang="de-CH" dirty="0"/>
          </a:p>
        </p:txBody>
      </p:sp>
    </p:spTree>
    <p:extLst>
      <p:ext uri="{BB962C8B-B14F-4D97-AF65-F5344CB8AC3E}">
        <p14:creationId xmlns:p14="http://schemas.microsoft.com/office/powerpoint/2010/main" val="101938536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4FA5FECD-240F-406B-8FA1-305BCF89C4F8}" type="datetimeFigureOut">
              <a:rPr lang="de-CH" smtClean="0"/>
              <a:t>04.01.2014</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A47D0D29-8F67-4C76-ABCC-79DC2E60C397}" type="slidenum">
              <a:rPr lang="de-CH" smtClean="0"/>
              <a:t>‹Nr.›</a:t>
            </a:fld>
            <a:endParaRPr lang="de-CH" dirty="0"/>
          </a:p>
        </p:txBody>
      </p:sp>
    </p:spTree>
    <p:extLst>
      <p:ext uri="{BB962C8B-B14F-4D97-AF65-F5344CB8AC3E}">
        <p14:creationId xmlns:p14="http://schemas.microsoft.com/office/powerpoint/2010/main" val="146339607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4FA5FECD-240F-406B-8FA1-305BCF89C4F8}" type="datetimeFigureOut">
              <a:rPr lang="de-CH" smtClean="0"/>
              <a:t>04.01.2014</a:t>
            </a:fld>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A47D0D29-8F67-4C76-ABCC-79DC2E60C397}" type="slidenum">
              <a:rPr lang="de-CH" smtClean="0"/>
              <a:t>‹Nr.›</a:t>
            </a:fld>
            <a:endParaRPr lang="de-CH" dirty="0"/>
          </a:p>
        </p:txBody>
      </p:sp>
    </p:spTree>
    <p:extLst>
      <p:ext uri="{BB962C8B-B14F-4D97-AF65-F5344CB8AC3E}">
        <p14:creationId xmlns:p14="http://schemas.microsoft.com/office/powerpoint/2010/main" val="26776291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4FA5FECD-240F-406B-8FA1-305BCF89C4F8}" type="datetimeFigureOut">
              <a:rPr lang="de-CH" smtClean="0"/>
              <a:t>04.01.2014</a:t>
            </a:fld>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A47D0D29-8F67-4C76-ABCC-79DC2E60C397}" type="slidenum">
              <a:rPr lang="de-CH" smtClean="0"/>
              <a:t>‹Nr.›</a:t>
            </a:fld>
            <a:endParaRPr lang="de-CH" dirty="0"/>
          </a:p>
        </p:txBody>
      </p:sp>
    </p:spTree>
    <p:extLst>
      <p:ext uri="{BB962C8B-B14F-4D97-AF65-F5344CB8AC3E}">
        <p14:creationId xmlns:p14="http://schemas.microsoft.com/office/powerpoint/2010/main" val="33673361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4FA5FECD-240F-406B-8FA1-305BCF89C4F8}" type="datetimeFigureOut">
              <a:rPr lang="de-CH" smtClean="0"/>
              <a:t>04.01.2014</a:t>
            </a:fld>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A47D0D29-8F67-4C76-ABCC-79DC2E60C397}" type="slidenum">
              <a:rPr lang="de-CH" smtClean="0"/>
              <a:t>‹Nr.›</a:t>
            </a:fld>
            <a:endParaRPr lang="de-CH" dirty="0"/>
          </a:p>
        </p:txBody>
      </p:sp>
    </p:spTree>
    <p:extLst>
      <p:ext uri="{BB962C8B-B14F-4D97-AF65-F5344CB8AC3E}">
        <p14:creationId xmlns:p14="http://schemas.microsoft.com/office/powerpoint/2010/main" val="8062192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FA5FECD-240F-406B-8FA1-305BCF89C4F8}" type="datetimeFigureOut">
              <a:rPr lang="de-CH" smtClean="0"/>
              <a:t>04.01.2014</a:t>
            </a:fld>
            <a:endParaRPr lang="de-CH" dirty="0"/>
          </a:p>
        </p:txBody>
      </p:sp>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A47D0D29-8F67-4C76-ABCC-79DC2E60C397}" type="slidenum">
              <a:rPr lang="de-CH" smtClean="0"/>
              <a:t>‹Nr.›</a:t>
            </a:fld>
            <a:endParaRPr lang="de-CH" dirty="0"/>
          </a:p>
        </p:txBody>
      </p:sp>
    </p:spTree>
    <p:extLst>
      <p:ext uri="{BB962C8B-B14F-4D97-AF65-F5344CB8AC3E}">
        <p14:creationId xmlns:p14="http://schemas.microsoft.com/office/powerpoint/2010/main" val="128044083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4FA5FECD-240F-406B-8FA1-305BCF89C4F8}" type="datetimeFigureOut">
              <a:rPr lang="de-CH" smtClean="0"/>
              <a:t>04.01.2014</a:t>
            </a:fld>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A47D0D29-8F67-4C76-ABCC-79DC2E60C397}" type="slidenum">
              <a:rPr lang="de-CH" smtClean="0"/>
              <a:t>‹Nr.›</a:t>
            </a:fld>
            <a:endParaRPr lang="de-CH" dirty="0"/>
          </a:p>
        </p:txBody>
      </p:sp>
    </p:spTree>
    <p:extLst>
      <p:ext uri="{BB962C8B-B14F-4D97-AF65-F5344CB8AC3E}">
        <p14:creationId xmlns:p14="http://schemas.microsoft.com/office/powerpoint/2010/main" val="82521326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4FA5FECD-240F-406B-8FA1-305BCF89C4F8}" type="datetimeFigureOut">
              <a:rPr lang="de-CH" smtClean="0"/>
              <a:t>04.01.2014</a:t>
            </a:fld>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A47D0D29-8F67-4C76-ABCC-79DC2E60C397}" type="slidenum">
              <a:rPr lang="de-CH" smtClean="0"/>
              <a:t>‹Nr.›</a:t>
            </a:fld>
            <a:endParaRPr lang="de-CH" dirty="0"/>
          </a:p>
        </p:txBody>
      </p:sp>
    </p:spTree>
    <p:extLst>
      <p:ext uri="{BB962C8B-B14F-4D97-AF65-F5344CB8AC3E}">
        <p14:creationId xmlns:p14="http://schemas.microsoft.com/office/powerpoint/2010/main" val="94028444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FA5FECD-240F-406B-8FA1-305BCF89C4F8}" type="datetimeFigureOut">
              <a:rPr lang="de-CH" smtClean="0"/>
              <a:t>04.01.2014</a:t>
            </a:fld>
            <a:endParaRPr lang="de-CH" dirty="0"/>
          </a:p>
        </p:txBody>
      </p:sp>
      <p:sp>
        <p:nvSpPr>
          <p:cNvPr id="5" name="Fußzeilenplatzhalt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47D0D29-8F67-4C76-ABCC-79DC2E60C397}" type="slidenum">
              <a:rPr lang="de-CH" smtClean="0"/>
              <a:t>‹Nr.›</a:t>
            </a:fld>
            <a:endParaRPr lang="de-CH" dirty="0"/>
          </a:p>
        </p:txBody>
      </p:sp>
    </p:spTree>
    <p:extLst>
      <p:ext uri="{BB962C8B-B14F-4D97-AF65-F5344CB8AC3E}">
        <p14:creationId xmlns:p14="http://schemas.microsoft.com/office/powerpoint/2010/main" val="814358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2" cstate="print">
            <a:extLst>
              <a:ext uri="{28A0092B-C50C-407E-A947-70E740481C1C}">
                <a14:useLocalDpi xmlns:a14="http://schemas.microsoft.com/office/drawing/2010/main" val="0"/>
              </a:ext>
            </a:extLst>
          </a:blip>
          <a:srcRect l="11691" r="12204"/>
          <a:stretch/>
        </p:blipFill>
        <p:spPr>
          <a:xfrm>
            <a:off x="-1" y="-20538"/>
            <a:ext cx="9144001" cy="5164038"/>
          </a:xfrm>
          <a:prstGeom prst="rect">
            <a:avLst/>
          </a:prstGeom>
        </p:spPr>
      </p:pic>
    </p:spTree>
    <p:extLst>
      <p:ext uri="{BB962C8B-B14F-4D97-AF65-F5344CB8AC3E}">
        <p14:creationId xmlns:p14="http://schemas.microsoft.com/office/powerpoint/2010/main" val="214696749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323528" y="842972"/>
            <a:ext cx="8424936" cy="3508653"/>
          </a:xfrm>
          <a:prstGeom prst="rect">
            <a:avLst/>
          </a:prstGeom>
        </p:spPr>
        <p:txBody>
          <a:bodyPr wrap="square">
            <a:spAutoFit/>
          </a:bodyPr>
          <a:lstStyle/>
          <a:p>
            <a:pPr algn="ctr"/>
            <a:r>
              <a:rPr lang="de-CH" sz="6600" dirty="0" smtClean="0">
                <a:solidFill>
                  <a:schemeClr val="bg1"/>
                </a:solidFill>
                <a:latin typeface="DIN 1451 Engschrift" panose="020B0603050302020204" pitchFamily="34" charset="0"/>
              </a:rPr>
              <a:t>Wo ist der Gott der Wunder?</a:t>
            </a:r>
          </a:p>
          <a:p>
            <a:pPr algn="ctr"/>
            <a:r>
              <a:rPr lang="de-CH" sz="9600" dirty="0" smtClean="0">
                <a:solidFill>
                  <a:schemeClr val="bg1"/>
                </a:solidFill>
                <a:latin typeface="DIN 1451 Engschrift" panose="020B0603050302020204" pitchFamily="34" charset="0"/>
              </a:rPr>
              <a:t>Mach die Augen auf!</a:t>
            </a:r>
          </a:p>
          <a:p>
            <a:pPr algn="ctr"/>
            <a:r>
              <a:rPr lang="de-CH" sz="6000" dirty="0" smtClean="0">
                <a:solidFill>
                  <a:schemeClr val="bg1"/>
                </a:solidFill>
                <a:latin typeface="DIN 1451 Engschrift" panose="020B0603050302020204" pitchFamily="34" charset="0"/>
              </a:rPr>
              <a:t>Gott ist besser, als du denkst…</a:t>
            </a:r>
            <a:endParaRPr lang="de-CH" dirty="0" smtClean="0">
              <a:solidFill>
                <a:schemeClr val="bg1"/>
              </a:solidFill>
              <a:latin typeface="DIN 1451 Engschrift" panose="020B0603050302020204" pitchFamily="34" charset="0"/>
            </a:endParaRPr>
          </a:p>
        </p:txBody>
      </p:sp>
    </p:spTree>
    <p:extLst>
      <p:ext uri="{BB962C8B-B14F-4D97-AF65-F5344CB8AC3E}">
        <p14:creationId xmlns:p14="http://schemas.microsoft.com/office/powerpoint/2010/main" val="127677559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72869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Dropbox\Aktuelle Arbeitsdokumente\neujahrsvorsätz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750" y="0"/>
            <a:ext cx="4380474" cy="515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17432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8"/>
          <p:cNvGrpSpPr/>
          <p:nvPr/>
        </p:nvGrpSpPr>
        <p:grpSpPr>
          <a:xfrm>
            <a:off x="2956205" y="723127"/>
            <a:ext cx="2965735" cy="640883"/>
            <a:chOff x="2956205" y="723127"/>
            <a:chExt cx="2965735" cy="640883"/>
          </a:xfrm>
          <a:solidFill>
            <a:srgbClr val="FF0000"/>
          </a:solidFill>
        </p:grpSpPr>
        <p:sp>
          <p:nvSpPr>
            <p:cNvPr id="5" name="Mond 4"/>
            <p:cNvSpPr/>
            <p:nvPr/>
          </p:nvSpPr>
          <p:spPr>
            <a:xfrm rot="18769594">
              <a:off x="3064217" y="679934"/>
              <a:ext cx="576064" cy="792088"/>
            </a:xfrm>
            <a:prstGeom prst="moon">
              <a:avLst>
                <a:gd name="adj" fmla="val 788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Mond 5"/>
            <p:cNvSpPr/>
            <p:nvPr/>
          </p:nvSpPr>
          <p:spPr>
            <a:xfrm rot="2830406" flipH="1">
              <a:off x="5237864" y="615115"/>
              <a:ext cx="576064" cy="792088"/>
            </a:xfrm>
            <a:prstGeom prst="moon">
              <a:avLst>
                <a:gd name="adj" fmla="val 788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nvGrpSpPr>
          <p:cNvPr id="10" name="Gruppieren 9"/>
          <p:cNvGrpSpPr/>
          <p:nvPr/>
        </p:nvGrpSpPr>
        <p:grpSpPr>
          <a:xfrm>
            <a:off x="2562893" y="843558"/>
            <a:ext cx="4090222" cy="3600000"/>
            <a:chOff x="2562893" y="843558"/>
            <a:chExt cx="4090222" cy="3600000"/>
          </a:xfrm>
        </p:grpSpPr>
        <p:sp>
          <p:nvSpPr>
            <p:cNvPr id="2" name="Rad 1"/>
            <p:cNvSpPr/>
            <p:nvPr/>
          </p:nvSpPr>
          <p:spPr>
            <a:xfrm>
              <a:off x="2699792" y="843558"/>
              <a:ext cx="3600000" cy="3600000"/>
            </a:xfrm>
            <a:prstGeom prst="donut">
              <a:avLst>
                <a:gd name="adj" fmla="val 56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3" name="Gleichschenkliges Dreieck 2"/>
            <p:cNvSpPr/>
            <p:nvPr/>
          </p:nvSpPr>
          <p:spPr>
            <a:xfrm rot="3600000">
              <a:off x="5899228" y="2239904"/>
              <a:ext cx="795409" cy="71236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 name="Gleichschenkliges Dreieck 3"/>
            <p:cNvSpPr/>
            <p:nvPr/>
          </p:nvSpPr>
          <p:spPr>
            <a:xfrm rot="7200000">
              <a:off x="2521371" y="2450050"/>
              <a:ext cx="795409" cy="71236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Tree>
    <p:extLst>
      <p:ext uri="{BB962C8B-B14F-4D97-AF65-F5344CB8AC3E}">
        <p14:creationId xmlns:p14="http://schemas.microsoft.com/office/powerpoint/2010/main" val="140278320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8" presetClass="emph" presetSubtype="0" fill="hold" nodeType="withEffect">
                                  <p:stCondLst>
                                    <p:cond delay="0"/>
                                  </p:stCondLst>
                                  <p:childTnLst>
                                    <p:animRot by="21600000">
                                      <p:cBhvr>
                                        <p:cTn id="9" dur="2000" fill="hold"/>
                                        <p:tgtEl>
                                          <p:spTgt spid="10"/>
                                        </p:tgtEl>
                                        <p:attrNameLst>
                                          <p:attrName>r</p:attrName>
                                        </p:attrNameLst>
                                      </p:cBhvr>
                                    </p:animRo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ad 8"/>
          <p:cNvSpPr/>
          <p:nvPr/>
        </p:nvSpPr>
        <p:spPr>
          <a:xfrm rot="20835528">
            <a:off x="2417032" y="309987"/>
            <a:ext cx="2164194" cy="779110"/>
          </a:xfrm>
          <a:prstGeom prst="don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8" name="Nach rechts gekrümmter Pfeil 7"/>
          <p:cNvSpPr/>
          <p:nvPr/>
        </p:nvSpPr>
        <p:spPr>
          <a:xfrm rot="10800000">
            <a:off x="4211960" y="699543"/>
            <a:ext cx="3910480" cy="1564192"/>
          </a:xfrm>
          <a:prstGeom prst="curv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7" name="Nach rechts gekrümmter Pfeil 6"/>
          <p:cNvSpPr/>
          <p:nvPr/>
        </p:nvSpPr>
        <p:spPr>
          <a:xfrm flipV="1">
            <a:off x="1458539" y="1851670"/>
            <a:ext cx="3041453" cy="1110083"/>
          </a:xfrm>
          <a:prstGeom prst="curv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5" name="Nach rechts gekrümmter Pfeil 4"/>
          <p:cNvSpPr/>
          <p:nvPr/>
        </p:nvSpPr>
        <p:spPr>
          <a:xfrm rot="10800000">
            <a:off x="4282880" y="2673716"/>
            <a:ext cx="2089320" cy="835728"/>
          </a:xfrm>
          <a:prstGeom prst="curv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6" name="Nach rechts gekrümmter Pfeil 5"/>
          <p:cNvSpPr/>
          <p:nvPr/>
        </p:nvSpPr>
        <p:spPr>
          <a:xfrm flipV="1">
            <a:off x="2570272" y="3261866"/>
            <a:ext cx="1857712" cy="678036"/>
          </a:xfrm>
          <a:prstGeom prst="curv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4" name="Nach rechts gekrümmter Pfeil 3"/>
          <p:cNvSpPr/>
          <p:nvPr/>
        </p:nvSpPr>
        <p:spPr>
          <a:xfrm rot="10800000">
            <a:off x="4283968" y="3745457"/>
            <a:ext cx="1440160" cy="576064"/>
          </a:xfrm>
          <a:prstGeom prst="curv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3" name="Nach rechts gekrümmter Pfeil 2"/>
          <p:cNvSpPr/>
          <p:nvPr/>
        </p:nvSpPr>
        <p:spPr>
          <a:xfrm flipV="1">
            <a:off x="2987824" y="4167779"/>
            <a:ext cx="1440160" cy="525636"/>
          </a:xfrm>
          <a:prstGeom prst="curv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10" name="Rechteck 9"/>
          <p:cNvSpPr/>
          <p:nvPr/>
        </p:nvSpPr>
        <p:spPr>
          <a:xfrm>
            <a:off x="188455" y="3939902"/>
            <a:ext cx="3528392" cy="830997"/>
          </a:xfrm>
          <a:prstGeom prst="rect">
            <a:avLst/>
          </a:prstGeom>
        </p:spPr>
        <p:txBody>
          <a:bodyPr wrap="square">
            <a:spAutoFit/>
          </a:bodyPr>
          <a:lstStyle/>
          <a:p>
            <a:r>
              <a:rPr lang="de-CH" sz="4800" dirty="0" smtClean="0">
                <a:solidFill>
                  <a:schemeClr val="bg1"/>
                </a:solidFill>
                <a:latin typeface="DIN 1451 Engschrift" panose="020B0603050302020204" pitchFamily="34" charset="0"/>
              </a:rPr>
              <a:t>Jesus (Bibel)</a:t>
            </a:r>
            <a:endParaRPr lang="de-CH" sz="1200" dirty="0" smtClean="0">
              <a:solidFill>
                <a:schemeClr val="bg1"/>
              </a:solidFill>
              <a:latin typeface="DIN 1451 Engschrift" panose="020B0603050302020204" pitchFamily="34" charset="0"/>
            </a:endParaRPr>
          </a:p>
        </p:txBody>
      </p:sp>
      <p:sp>
        <p:nvSpPr>
          <p:cNvPr id="11" name="Rechteck 10"/>
          <p:cNvSpPr/>
          <p:nvPr/>
        </p:nvSpPr>
        <p:spPr>
          <a:xfrm>
            <a:off x="6196335" y="2306750"/>
            <a:ext cx="3528392" cy="1569660"/>
          </a:xfrm>
          <a:prstGeom prst="rect">
            <a:avLst/>
          </a:prstGeom>
        </p:spPr>
        <p:txBody>
          <a:bodyPr wrap="square">
            <a:spAutoFit/>
          </a:bodyPr>
          <a:lstStyle/>
          <a:p>
            <a:r>
              <a:rPr lang="de-CH" sz="4800" dirty="0" smtClean="0">
                <a:solidFill>
                  <a:schemeClr val="bg1"/>
                </a:solidFill>
                <a:latin typeface="DIN 1451 Engschrift" panose="020B0603050302020204" pitchFamily="34" charset="0"/>
              </a:rPr>
              <a:t>Erinnere dich!</a:t>
            </a:r>
          </a:p>
          <a:p>
            <a:r>
              <a:rPr lang="de-CH" sz="4800" dirty="0">
                <a:solidFill>
                  <a:schemeClr val="bg1"/>
                </a:solidFill>
                <a:latin typeface="DIN 1451 Engschrift" panose="020B0603050302020204" pitchFamily="34" charset="0"/>
              </a:rPr>
              <a:t> </a:t>
            </a:r>
            <a:r>
              <a:rPr lang="de-CH" sz="4800" dirty="0" smtClean="0">
                <a:solidFill>
                  <a:schemeClr val="bg1"/>
                </a:solidFill>
                <a:latin typeface="DIN 1451 Engschrift" panose="020B0603050302020204" pitchFamily="34" charset="0"/>
              </a:rPr>
              <a:t> (Tagebuch)</a:t>
            </a:r>
            <a:endParaRPr lang="de-CH" sz="1200" dirty="0" smtClean="0">
              <a:solidFill>
                <a:schemeClr val="bg1"/>
              </a:solidFill>
              <a:latin typeface="DIN 1451 Engschrift" panose="020B0603050302020204" pitchFamily="34" charset="0"/>
            </a:endParaRPr>
          </a:p>
        </p:txBody>
      </p:sp>
      <p:sp>
        <p:nvSpPr>
          <p:cNvPr id="12" name="Rechteck 11"/>
          <p:cNvSpPr/>
          <p:nvPr/>
        </p:nvSpPr>
        <p:spPr>
          <a:xfrm>
            <a:off x="237447" y="902660"/>
            <a:ext cx="3528392" cy="830997"/>
          </a:xfrm>
          <a:prstGeom prst="rect">
            <a:avLst/>
          </a:prstGeom>
        </p:spPr>
        <p:txBody>
          <a:bodyPr wrap="square">
            <a:spAutoFit/>
          </a:bodyPr>
          <a:lstStyle/>
          <a:p>
            <a:r>
              <a:rPr lang="de-CH" sz="4800" dirty="0" smtClean="0">
                <a:solidFill>
                  <a:schemeClr val="bg1"/>
                </a:solidFill>
                <a:latin typeface="DIN 1451 Engschrift" panose="020B0603050302020204" pitchFamily="34" charset="0"/>
              </a:rPr>
              <a:t>Glory Stories</a:t>
            </a:r>
            <a:endParaRPr lang="de-CH" sz="1200" dirty="0" smtClean="0">
              <a:solidFill>
                <a:schemeClr val="bg1"/>
              </a:solidFill>
              <a:latin typeface="DIN 1451 Engschrift" panose="020B0603050302020204" pitchFamily="34" charset="0"/>
            </a:endParaRPr>
          </a:p>
        </p:txBody>
      </p:sp>
    </p:spTree>
    <p:extLst>
      <p:ext uri="{BB962C8B-B14F-4D97-AF65-F5344CB8AC3E}">
        <p14:creationId xmlns:p14="http://schemas.microsoft.com/office/powerpoint/2010/main" val="40148715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100"/>
                                        <p:tgtEl>
                                          <p:spTgt spid="3"/>
                                        </p:tgtEl>
                                      </p:cBhvr>
                                    </p:animEffect>
                                  </p:childTnLst>
                                </p:cTn>
                              </p:par>
                            </p:childTnLst>
                          </p:cTn>
                        </p:par>
                        <p:par>
                          <p:cTn id="8" fill="hold">
                            <p:stCondLst>
                              <p:cond delay="11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50"/>
                                        <p:tgtEl>
                                          <p:spTgt spid="4"/>
                                        </p:tgtEl>
                                      </p:cBhvr>
                                    </p:animEffect>
                                  </p:childTnLst>
                                </p:cTn>
                              </p:par>
                            </p:childTnLst>
                          </p:cTn>
                        </p:par>
                        <p:par>
                          <p:cTn id="12" fill="hold">
                            <p:stCondLst>
                              <p:cond delay="215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1000"/>
                                        <p:tgtEl>
                                          <p:spTgt spid="6"/>
                                        </p:tgtEl>
                                      </p:cBhvr>
                                    </p:animEffect>
                                  </p:childTnLst>
                                </p:cTn>
                              </p:par>
                            </p:childTnLst>
                          </p:cTn>
                        </p:par>
                        <p:par>
                          <p:cTn id="16" fill="hold">
                            <p:stCondLst>
                              <p:cond delay="3150"/>
                            </p:stCondLst>
                            <p:childTnLst>
                              <p:par>
                                <p:cTn id="17" presetID="2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50"/>
                                        <p:tgtEl>
                                          <p:spTgt spid="5"/>
                                        </p:tgtEl>
                                      </p:cBhvr>
                                    </p:animEffect>
                                  </p:childTnLst>
                                </p:cTn>
                              </p:par>
                            </p:childTnLst>
                          </p:cTn>
                        </p:par>
                        <p:par>
                          <p:cTn id="20" fill="hold">
                            <p:stCondLst>
                              <p:cond delay="3700"/>
                            </p:stCondLst>
                            <p:childTnLst>
                              <p:par>
                                <p:cTn id="21" presetID="2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par>
                          <p:cTn id="24" fill="hold">
                            <p:stCondLst>
                              <p:cond delay="42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450"/>
                                        <p:tgtEl>
                                          <p:spTgt spid="8"/>
                                        </p:tgtEl>
                                      </p:cBhvr>
                                    </p:animEffect>
                                  </p:childTnLst>
                                </p:cTn>
                              </p:par>
                            </p:childTnLst>
                          </p:cTn>
                        </p:par>
                        <p:par>
                          <p:cTn id="28" fill="hold">
                            <p:stCondLst>
                              <p:cond delay="465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0-#ppt_w/2"/>
                                          </p:val>
                                        </p:tav>
                                        <p:tav tm="100000">
                                          <p:val>
                                            <p:strVal val="#ppt_x"/>
                                          </p:val>
                                        </p:tav>
                                      </p:tavLst>
                                    </p:anim>
                                    <p:anim calcmode="lin" valueType="num">
                                      <p:cBhvr additive="base">
                                        <p:cTn id="39"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1+#ppt_w/2"/>
                                          </p:val>
                                        </p:tav>
                                        <p:tav tm="100000">
                                          <p:val>
                                            <p:strVal val="#ppt_x"/>
                                          </p:val>
                                        </p:tav>
                                      </p:tavLst>
                                    </p:anim>
                                    <p:anim calcmode="lin" valueType="num">
                                      <p:cBhvr additive="base">
                                        <p:cTn id="45"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0-#ppt_w/2"/>
                                          </p:val>
                                        </p:tav>
                                        <p:tav tm="100000">
                                          <p:val>
                                            <p:strVal val="#ppt_x"/>
                                          </p:val>
                                        </p:tav>
                                      </p:tavLst>
                                    </p:anim>
                                    <p:anim calcmode="lin" valueType="num">
                                      <p:cBhvr additive="base">
                                        <p:cTn id="51"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7" grpId="0" animBg="1"/>
      <p:bldP spid="5" grpId="0" animBg="1"/>
      <p:bldP spid="6" grpId="0" animBg="1"/>
      <p:bldP spid="4" grpId="0" animBg="1"/>
      <p:bldP spid="3" grpId="0" animBg="1"/>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5570"/>
          <a:stretch/>
        </p:blipFill>
        <p:spPr bwMode="auto">
          <a:xfrm>
            <a:off x="0" y="-20537"/>
            <a:ext cx="9180512" cy="51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eck 2"/>
          <p:cNvSpPr/>
          <p:nvPr/>
        </p:nvSpPr>
        <p:spPr>
          <a:xfrm>
            <a:off x="3779912" y="481771"/>
            <a:ext cx="4968552" cy="3170099"/>
          </a:xfrm>
          <a:prstGeom prst="rect">
            <a:avLst/>
          </a:prstGeom>
        </p:spPr>
        <p:txBody>
          <a:bodyPr wrap="square">
            <a:spAutoFit/>
          </a:bodyPr>
          <a:lstStyle/>
          <a:p>
            <a:pPr algn="r"/>
            <a:r>
              <a:rPr lang="de-CH" sz="4000" dirty="0" smtClean="0">
                <a:solidFill>
                  <a:schemeClr val="bg1"/>
                </a:solidFill>
                <a:latin typeface="DIN 1451 Engschrift" panose="020B0603050302020204" pitchFamily="34" charset="0"/>
              </a:rPr>
              <a:t>Mach Gottes Wirken im Leben einer anderen Person nicht zu deinem Stolperstein, </a:t>
            </a:r>
            <a:br>
              <a:rPr lang="de-CH" sz="4000" dirty="0" smtClean="0">
                <a:solidFill>
                  <a:schemeClr val="bg1"/>
                </a:solidFill>
                <a:latin typeface="DIN 1451 Engschrift" panose="020B0603050302020204" pitchFamily="34" charset="0"/>
              </a:rPr>
            </a:br>
            <a:r>
              <a:rPr lang="de-CH" sz="4000" dirty="0" smtClean="0">
                <a:solidFill>
                  <a:schemeClr val="bg1"/>
                </a:solidFill>
                <a:latin typeface="DIN 1451 Engschrift" panose="020B0603050302020204" pitchFamily="34" charset="0"/>
              </a:rPr>
              <a:t>sondern zu deinem Sprungbrett. </a:t>
            </a:r>
            <a:endParaRPr lang="de-CH" sz="2800" dirty="0" smtClean="0">
              <a:solidFill>
                <a:schemeClr val="bg1"/>
              </a:solidFill>
              <a:latin typeface="DIN 1451 Engschrift" panose="020B0603050302020204" pitchFamily="34" charset="0"/>
            </a:endParaRPr>
          </a:p>
        </p:txBody>
      </p:sp>
    </p:spTree>
    <p:extLst>
      <p:ext uri="{BB962C8B-B14F-4D97-AF65-F5344CB8AC3E}">
        <p14:creationId xmlns:p14="http://schemas.microsoft.com/office/powerpoint/2010/main" val="207608838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ad 6"/>
          <p:cNvSpPr/>
          <p:nvPr/>
        </p:nvSpPr>
        <p:spPr>
          <a:xfrm rot="20835528">
            <a:off x="340461" y="209455"/>
            <a:ext cx="618278" cy="222580"/>
          </a:xfrm>
          <a:prstGeom prst="don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5" name="Textfeld 4"/>
          <p:cNvSpPr txBox="1"/>
          <p:nvPr/>
        </p:nvSpPr>
        <p:spPr>
          <a:xfrm>
            <a:off x="36512" y="23594"/>
            <a:ext cx="9144000" cy="1107996"/>
          </a:xfrm>
          <a:prstGeom prst="rect">
            <a:avLst/>
          </a:prstGeom>
          <a:noFill/>
        </p:spPr>
        <p:txBody>
          <a:bodyPr wrap="square" rtlCol="0">
            <a:spAutoFit/>
          </a:bodyPr>
          <a:lstStyle/>
          <a:p>
            <a:pPr algn="ctr"/>
            <a:r>
              <a:rPr lang="de-CH" sz="6600" dirty="0" err="1" smtClean="0">
                <a:solidFill>
                  <a:schemeClr val="tx1">
                    <a:lumMod val="50000"/>
                    <a:lumOff val="50000"/>
                  </a:schemeClr>
                </a:solidFill>
                <a:latin typeface="DIN 1451 Engschrift" panose="020B0603050302020204" pitchFamily="34" charset="0"/>
              </a:rPr>
              <a:t>GloryStories</a:t>
            </a:r>
            <a:r>
              <a:rPr lang="de-CH" sz="6600" dirty="0" smtClean="0">
                <a:solidFill>
                  <a:schemeClr val="tx1">
                    <a:lumMod val="50000"/>
                    <a:lumOff val="50000"/>
                  </a:schemeClr>
                </a:solidFill>
                <a:latin typeface="DIN 1451 Engschrift" panose="020B0603050302020204" pitchFamily="34" charset="0"/>
              </a:rPr>
              <a:t> der letzten </a:t>
            </a:r>
            <a:r>
              <a:rPr lang="de-CH" sz="6600" dirty="0" smtClean="0">
                <a:solidFill>
                  <a:schemeClr val="tx1">
                    <a:lumMod val="50000"/>
                    <a:lumOff val="50000"/>
                  </a:schemeClr>
                </a:solidFill>
                <a:latin typeface="DIN 1451 Engschrift" panose="020B0603050302020204" pitchFamily="34" charset="0"/>
              </a:rPr>
              <a:t>Monate</a:t>
            </a:r>
            <a:endParaRPr lang="de-CH" sz="6600" dirty="0" smtClean="0">
              <a:solidFill>
                <a:schemeClr val="tx1">
                  <a:lumMod val="50000"/>
                  <a:lumOff val="50000"/>
                </a:schemeClr>
              </a:solidFill>
              <a:latin typeface="DIN 1451 Engschrift" panose="020B0603050302020204" pitchFamily="34" charset="0"/>
            </a:endParaRPr>
          </a:p>
        </p:txBody>
      </p:sp>
      <p:sp>
        <p:nvSpPr>
          <p:cNvPr id="2" name="Textfeld 1"/>
          <p:cNvSpPr txBox="1"/>
          <p:nvPr/>
        </p:nvSpPr>
        <p:spPr>
          <a:xfrm>
            <a:off x="5004048" y="915566"/>
            <a:ext cx="2520280" cy="4278094"/>
          </a:xfrm>
          <a:prstGeom prst="rect">
            <a:avLst/>
          </a:prstGeom>
          <a:noFill/>
        </p:spPr>
        <p:txBody>
          <a:bodyPr wrap="square" rtlCol="0">
            <a:spAutoFit/>
          </a:bodyPr>
          <a:lstStyle/>
          <a:p>
            <a:r>
              <a:rPr lang="de-CH" sz="400" dirty="0">
                <a:solidFill>
                  <a:schemeClr val="bg1"/>
                </a:solidFill>
                <a:latin typeface="DIN 1451 Engschrift" panose="020B0603050302020204" pitchFamily="34" charset="0"/>
              </a:rPr>
              <a:t>Auf der Straße eine Bekannte getroffen und für ihre Situation und ihre Ohren (nach Krankheit starke Probleme) gebetet. Es geschah nicht unmittelbar etwas, aber Gott schien einer anderen Person diese Begegnung morgens im Gebet vorauszusagen - das war ermutigend.</a:t>
            </a:r>
          </a:p>
          <a:p>
            <a:r>
              <a:rPr lang="de-CH" sz="400" dirty="0">
                <a:solidFill>
                  <a:schemeClr val="bg1"/>
                </a:solidFill>
                <a:latin typeface="DIN 1451 Engschrift" panose="020B0603050302020204" pitchFamily="34" charset="0"/>
              </a:rPr>
              <a:t> </a:t>
            </a:r>
          </a:p>
          <a:p>
            <a:r>
              <a:rPr lang="de-CH" sz="400" dirty="0">
                <a:solidFill>
                  <a:schemeClr val="bg1"/>
                </a:solidFill>
                <a:latin typeface="DIN 1451 Engschrift" panose="020B0603050302020204" pitchFamily="34" charset="0"/>
              </a:rPr>
              <a:t>Auf einem </a:t>
            </a:r>
            <a:r>
              <a:rPr lang="de-CH" sz="400" dirty="0" err="1">
                <a:solidFill>
                  <a:schemeClr val="bg1"/>
                </a:solidFill>
                <a:latin typeface="DIN 1451 Engschrift" panose="020B0603050302020204" pitchFamily="34" charset="0"/>
              </a:rPr>
              <a:t>Treasurehunt</a:t>
            </a:r>
            <a:r>
              <a:rPr lang="de-CH" sz="400" dirty="0">
                <a:solidFill>
                  <a:schemeClr val="bg1"/>
                </a:solidFill>
                <a:latin typeface="DIN 1451 Engschrift" panose="020B0603050302020204" pitchFamily="34" charset="0"/>
              </a:rPr>
              <a:t> die Hinweise von Gott exakt gefunden! Spannende Begegnung, Gespräch, Gebet und Ermutigung für die Leute. Kurz das Evangelium erklärt und sie haben gemerkt, Gott ist besser und näher als sie denken.</a:t>
            </a:r>
          </a:p>
          <a:p>
            <a:r>
              <a:rPr lang="de-CH" sz="400" dirty="0">
                <a:solidFill>
                  <a:schemeClr val="bg1"/>
                </a:solidFill>
                <a:latin typeface="DIN 1451 Engschrift" panose="020B0603050302020204" pitchFamily="34" charset="0"/>
              </a:rPr>
              <a:t> </a:t>
            </a:r>
          </a:p>
          <a:p>
            <a:r>
              <a:rPr lang="de-CH" sz="400" dirty="0">
                <a:solidFill>
                  <a:schemeClr val="bg1"/>
                </a:solidFill>
                <a:latin typeface="DIN 1451 Engschrift" panose="020B0603050302020204" pitchFamily="34" charset="0"/>
              </a:rPr>
              <a:t>Im Drogenentzug die Gegenwart Gottes gesucht - wurde ertragbar. Seither kein Verlangen mehr (rauchen).</a:t>
            </a:r>
          </a:p>
          <a:p>
            <a:r>
              <a:rPr lang="de-CH" sz="400" dirty="0">
                <a:solidFill>
                  <a:schemeClr val="bg1"/>
                </a:solidFill>
                <a:latin typeface="DIN 1451 Engschrift" panose="020B0603050302020204" pitchFamily="34" charset="0"/>
              </a:rPr>
              <a:t> </a:t>
            </a:r>
          </a:p>
          <a:p>
            <a:r>
              <a:rPr lang="de-CH" sz="400" dirty="0">
                <a:solidFill>
                  <a:schemeClr val="bg1"/>
                </a:solidFill>
                <a:latin typeface="DIN 1451 Engschrift" panose="020B0603050302020204" pitchFamily="34" charset="0"/>
              </a:rPr>
              <a:t>Geniales Gespräch mit Freundin, die Jesus noch nicht kennt. Vieles herausgefunden was Gott bereits bei ihr gewirkt hat, ohne, dass ich es wusste.</a:t>
            </a:r>
          </a:p>
          <a:p>
            <a:r>
              <a:rPr lang="de-CH" sz="400" dirty="0">
                <a:solidFill>
                  <a:schemeClr val="bg1"/>
                </a:solidFill>
                <a:latin typeface="DIN 1451 Engschrift" panose="020B0603050302020204" pitchFamily="34" charset="0"/>
              </a:rPr>
              <a:t> </a:t>
            </a:r>
          </a:p>
          <a:p>
            <a:r>
              <a:rPr lang="de-CH" sz="400" dirty="0">
                <a:solidFill>
                  <a:schemeClr val="bg1"/>
                </a:solidFill>
                <a:latin typeface="DIN 1451 Engschrift" panose="020B0603050302020204" pitchFamily="34" charset="0"/>
              </a:rPr>
              <a:t>Angst verschwunden, nachdem </a:t>
            </a:r>
            <a:r>
              <a:rPr lang="de-CH" sz="400" dirty="0" err="1">
                <a:solidFill>
                  <a:schemeClr val="bg1"/>
                </a:solidFill>
                <a:latin typeface="DIN 1451 Engschrift" panose="020B0603050302020204" pitchFamily="34" charset="0"/>
              </a:rPr>
              <a:t>ch</a:t>
            </a:r>
            <a:r>
              <a:rPr lang="de-CH" sz="400" dirty="0">
                <a:solidFill>
                  <a:schemeClr val="bg1"/>
                </a:solidFill>
                <a:latin typeface="DIN 1451 Engschrift" panose="020B0603050302020204" pitchFamily="34" charset="0"/>
              </a:rPr>
              <a:t> Gott gesucht habe.</a:t>
            </a:r>
          </a:p>
          <a:p>
            <a:r>
              <a:rPr lang="de-CH" sz="400" dirty="0">
                <a:solidFill>
                  <a:schemeClr val="bg1"/>
                </a:solidFill>
                <a:latin typeface="DIN 1451 Engschrift" panose="020B0603050302020204" pitchFamily="34" charset="0"/>
              </a:rPr>
              <a:t> </a:t>
            </a:r>
          </a:p>
          <a:p>
            <a:r>
              <a:rPr lang="de-CH" sz="400" dirty="0">
                <a:solidFill>
                  <a:schemeClr val="bg1"/>
                </a:solidFill>
                <a:latin typeface="DIN 1451 Engschrift" panose="020B0603050302020204" pitchFamily="34" charset="0"/>
              </a:rPr>
              <a:t>Nah beim Aufgeben Leute einzuladen. Dann kam ein guter Freund trotzdem :). Sehr ermutigend!</a:t>
            </a:r>
          </a:p>
          <a:p>
            <a:r>
              <a:rPr lang="de-CH" sz="400" dirty="0">
                <a:solidFill>
                  <a:schemeClr val="bg1"/>
                </a:solidFill>
                <a:latin typeface="DIN 1451 Engschrift" panose="020B0603050302020204" pitchFamily="34" charset="0"/>
              </a:rPr>
              <a:t> </a:t>
            </a:r>
          </a:p>
          <a:p>
            <a:r>
              <a:rPr lang="de-CH" sz="400" dirty="0">
                <a:solidFill>
                  <a:schemeClr val="bg1"/>
                </a:solidFill>
                <a:latin typeface="DIN 1451 Engschrift" panose="020B0603050302020204" pitchFamily="34" charset="0"/>
              </a:rPr>
              <a:t>Endlich Stelle bekommen! :)</a:t>
            </a:r>
          </a:p>
          <a:p>
            <a:r>
              <a:rPr lang="de-CH" sz="400" dirty="0">
                <a:solidFill>
                  <a:schemeClr val="bg1"/>
                </a:solidFill>
                <a:latin typeface="DIN 1451 Engschrift" panose="020B0603050302020204" pitchFamily="34" charset="0"/>
              </a:rPr>
              <a:t> </a:t>
            </a:r>
          </a:p>
          <a:p>
            <a:r>
              <a:rPr lang="de-CH" sz="400" dirty="0">
                <a:solidFill>
                  <a:schemeClr val="bg1"/>
                </a:solidFill>
                <a:latin typeface="DIN 1451 Engschrift" panose="020B0603050302020204" pitchFamily="34" charset="0"/>
              </a:rPr>
              <a:t>Trotz strenger Woche und viel zu tun Sonntag-Ruhetag durchgezogen. Die anschließende Woche ging locker mit einigen "Abkürzungen".</a:t>
            </a:r>
          </a:p>
          <a:p>
            <a:r>
              <a:rPr lang="de-CH" sz="400" dirty="0">
                <a:solidFill>
                  <a:schemeClr val="bg1"/>
                </a:solidFill>
                <a:latin typeface="DIN 1451 Engschrift" panose="020B0603050302020204" pitchFamily="34" charset="0"/>
              </a:rPr>
              <a:t> </a:t>
            </a:r>
          </a:p>
          <a:p>
            <a:r>
              <a:rPr lang="de-CH" sz="400" dirty="0">
                <a:solidFill>
                  <a:schemeClr val="bg1"/>
                </a:solidFill>
                <a:latin typeface="DIN 1451 Engschrift" panose="020B0603050302020204" pitchFamily="34" charset="0"/>
              </a:rPr>
              <a:t>Gott nahm unmittelbar nach Gebet Kopfschmerzen weg.</a:t>
            </a:r>
          </a:p>
          <a:p>
            <a:r>
              <a:rPr lang="de-CH" sz="400" dirty="0">
                <a:solidFill>
                  <a:schemeClr val="bg1"/>
                </a:solidFill>
                <a:latin typeface="DIN 1451 Engschrift" panose="020B0603050302020204" pitchFamily="34" charset="0"/>
              </a:rPr>
              <a:t> </a:t>
            </a:r>
          </a:p>
          <a:p>
            <a:r>
              <a:rPr lang="de-CH" sz="400" dirty="0">
                <a:solidFill>
                  <a:schemeClr val="bg1"/>
                </a:solidFill>
                <a:latin typeface="DIN 1451 Engschrift" panose="020B0603050302020204" pitchFamily="34" charset="0"/>
              </a:rPr>
              <a:t>Ein Wunder, weil jemand entdeckt, dass das Evangelium und Gott nochmals viel besser ist, als er gedacht hat. Echte Freiheit breitete sich aus - denn die Wahrheit wird euch frei machen!</a:t>
            </a:r>
          </a:p>
          <a:p>
            <a:r>
              <a:rPr lang="de-CH" sz="400" dirty="0">
                <a:solidFill>
                  <a:schemeClr val="bg1"/>
                </a:solidFill>
                <a:latin typeface="DIN 1451 Engschrift" panose="020B0603050302020204" pitchFamily="34" charset="0"/>
              </a:rPr>
              <a:t> </a:t>
            </a:r>
          </a:p>
          <a:p>
            <a:r>
              <a:rPr lang="de-CH" sz="400" dirty="0">
                <a:solidFill>
                  <a:schemeClr val="bg1"/>
                </a:solidFill>
                <a:latin typeface="DIN 1451 Engschrift" panose="020B0603050302020204" pitchFamily="34" charset="0"/>
              </a:rPr>
              <a:t>Jemand hatte sehr gute Gespräche über den Glauben und konnte mit 4 Personen beten, weil er dem Wink des Heiligen Geistes folgte und am Bahnhof gratis Suppe verteilte :).</a:t>
            </a:r>
          </a:p>
          <a:p>
            <a:r>
              <a:rPr lang="de-CH" sz="400" dirty="0">
                <a:solidFill>
                  <a:schemeClr val="bg1"/>
                </a:solidFill>
                <a:latin typeface="DIN 1451 Engschrift" panose="020B0603050302020204" pitchFamily="34" charset="0"/>
              </a:rPr>
              <a:t> </a:t>
            </a:r>
          </a:p>
          <a:p>
            <a:r>
              <a:rPr lang="de-CH" sz="400" dirty="0">
                <a:solidFill>
                  <a:schemeClr val="bg1"/>
                </a:solidFill>
                <a:latin typeface="DIN 1451 Engschrift" panose="020B0603050302020204" pitchFamily="34" charset="0"/>
              </a:rPr>
              <a:t>Mehrere Personen haben mit dem Rauchen aufgehört und bis jetzt geht es erstaunlich gut (trotz Kämpfen).</a:t>
            </a:r>
          </a:p>
          <a:p>
            <a:r>
              <a:rPr lang="de-CH" sz="400" dirty="0">
                <a:solidFill>
                  <a:schemeClr val="bg1"/>
                </a:solidFill>
                <a:latin typeface="DIN 1451 Engschrift" panose="020B0603050302020204" pitchFamily="34" charset="0"/>
              </a:rPr>
              <a:t> </a:t>
            </a:r>
          </a:p>
          <a:p>
            <a:r>
              <a:rPr lang="de-CH" sz="400" dirty="0">
                <a:solidFill>
                  <a:schemeClr val="bg1"/>
                </a:solidFill>
                <a:latin typeface="DIN 1451 Engschrift" panose="020B0603050302020204" pitchFamily="34" charset="0"/>
              </a:rPr>
              <a:t>Jesus hat eine Blockade im Rücken (immer wieder seit </a:t>
            </a:r>
            <a:r>
              <a:rPr lang="de-CH" sz="400" dirty="0" err="1">
                <a:solidFill>
                  <a:schemeClr val="bg1"/>
                </a:solidFill>
                <a:latin typeface="DIN 1451 Engschrift" panose="020B0603050302020204" pitchFamily="34" charset="0"/>
              </a:rPr>
              <a:t>ca</a:t>
            </a:r>
            <a:r>
              <a:rPr lang="de-CH" sz="400" dirty="0">
                <a:solidFill>
                  <a:schemeClr val="bg1"/>
                </a:solidFill>
                <a:latin typeface="DIN 1451 Engschrift" panose="020B0603050302020204" pitchFamily="34" charset="0"/>
              </a:rPr>
              <a:t> 20 Jahren) fast vollständig gelöst, nachdem jemand zum allerersten mal für jemanden um Heilung gebetet hat.</a:t>
            </a:r>
          </a:p>
          <a:p>
            <a:r>
              <a:rPr lang="de-CH" sz="400" dirty="0">
                <a:solidFill>
                  <a:schemeClr val="bg1"/>
                </a:solidFill>
                <a:latin typeface="DIN 1451 Engschrift" panose="020B0603050302020204" pitchFamily="34" charset="0"/>
              </a:rPr>
              <a:t> </a:t>
            </a:r>
          </a:p>
          <a:p>
            <a:r>
              <a:rPr lang="de-CH" sz="400" dirty="0">
                <a:solidFill>
                  <a:schemeClr val="bg1"/>
                </a:solidFill>
                <a:latin typeface="DIN 1451 Engschrift" panose="020B0603050302020204" pitchFamily="34" charset="0"/>
              </a:rPr>
              <a:t>Etliche Personen haben im Alpha-Weekend ihr Leben Jesus anvertraut (auch Leute aus dem O2 Dunstkreis :)). Andere wurden neu mit dem Heiligen Geist erfüllt und erlebten sein übernatürliches Wirken.</a:t>
            </a:r>
          </a:p>
          <a:p>
            <a:r>
              <a:rPr lang="de-CH" sz="400" dirty="0">
                <a:solidFill>
                  <a:schemeClr val="bg1"/>
                </a:solidFill>
                <a:latin typeface="DIN 1451 Engschrift" panose="020B0603050302020204" pitchFamily="34" charset="0"/>
              </a:rPr>
              <a:t> </a:t>
            </a:r>
          </a:p>
          <a:p>
            <a:r>
              <a:rPr lang="de-CH" sz="400" dirty="0">
                <a:solidFill>
                  <a:schemeClr val="bg1"/>
                </a:solidFill>
                <a:latin typeface="DIN 1451 Engschrift" panose="020B0603050302020204" pitchFamily="34" charset="0"/>
              </a:rPr>
              <a:t>In einem anderen Alphakurs von der katholischen Kirche (O2ler arbeiten da mit) passierte dasselbe!</a:t>
            </a:r>
          </a:p>
          <a:p>
            <a:r>
              <a:rPr lang="de-CH" sz="400" dirty="0">
                <a:solidFill>
                  <a:schemeClr val="bg1"/>
                </a:solidFill>
                <a:latin typeface="DIN 1451 Engschrift" panose="020B0603050302020204" pitchFamily="34" charset="0"/>
              </a:rPr>
              <a:t> </a:t>
            </a:r>
          </a:p>
          <a:p>
            <a:r>
              <a:rPr lang="de-CH" sz="400" dirty="0">
                <a:solidFill>
                  <a:schemeClr val="bg1"/>
                </a:solidFill>
                <a:latin typeface="DIN 1451 Engschrift" panose="020B0603050302020204" pitchFamily="34" charset="0"/>
              </a:rPr>
              <a:t>Auf einen göttlichen Hinweis hin auf der Strasse jemanden mit einem Rückenleiden gefunden und angesprochen. Gebet mitten auf dem Hauptplatz. War noch nicht überprüfbar, was Gott getan hat.</a:t>
            </a:r>
          </a:p>
          <a:p>
            <a:r>
              <a:rPr lang="de-CH" sz="400" dirty="0">
                <a:solidFill>
                  <a:schemeClr val="bg1"/>
                </a:solidFill>
                <a:latin typeface="DIN 1451 Engschrift" panose="020B0603050302020204" pitchFamily="34" charset="0"/>
              </a:rPr>
              <a:t> </a:t>
            </a:r>
          </a:p>
          <a:p>
            <a:r>
              <a:rPr lang="de-CH" sz="400" dirty="0">
                <a:solidFill>
                  <a:schemeClr val="bg1"/>
                </a:solidFill>
                <a:latin typeface="DIN 1451 Engschrift" panose="020B0603050302020204" pitchFamily="34" charset="0"/>
              </a:rPr>
              <a:t>Aufgrund eines Eindrucks jemanden sehr spezifisch ermutigt (konnte nichts davon wissen). Es schien genau ins Schwarze zu treffen!</a:t>
            </a:r>
          </a:p>
          <a:p>
            <a:r>
              <a:rPr lang="de-CH" sz="400" dirty="0">
                <a:solidFill>
                  <a:schemeClr val="bg1"/>
                </a:solidFill>
                <a:latin typeface="DIN 1451 Engschrift" panose="020B0603050302020204" pitchFamily="34" charset="0"/>
              </a:rPr>
              <a:t> </a:t>
            </a:r>
          </a:p>
          <a:p>
            <a:r>
              <a:rPr lang="de-CH" sz="400" dirty="0">
                <a:solidFill>
                  <a:schemeClr val="bg1"/>
                </a:solidFill>
                <a:latin typeface="DIN 1451 Engschrift" panose="020B0603050302020204" pitchFamily="34" charset="0"/>
              </a:rPr>
              <a:t>Mit einer fremden Person über Facebook persönlich Kontakt aufgenommen (mache ich selten :)). An einer darauf folgenden Veranstaltung hat sie Jesus ihr Leben anvertraut.</a:t>
            </a:r>
          </a:p>
          <a:p>
            <a:r>
              <a:rPr lang="de-CH" sz="400" dirty="0">
                <a:solidFill>
                  <a:schemeClr val="bg1"/>
                </a:solidFill>
                <a:latin typeface="DIN 1451 Engschrift" panose="020B0603050302020204" pitchFamily="34" charset="0"/>
              </a:rPr>
              <a:t> </a:t>
            </a:r>
          </a:p>
          <a:p>
            <a:r>
              <a:rPr lang="de-CH" sz="400" dirty="0">
                <a:solidFill>
                  <a:schemeClr val="bg1"/>
                </a:solidFill>
                <a:latin typeface="DIN 1451 Engschrift" panose="020B0603050302020204" pitchFamily="34" charset="0"/>
              </a:rPr>
              <a:t>Spannendes Gespräch mit einem tibetischen Buddhisten darüber, wer Jesus eigentlich wirklich ist und wie wir ohne Leistung ewiges Leben erhalten können.</a:t>
            </a:r>
          </a:p>
          <a:p>
            <a:r>
              <a:rPr lang="de-CH" sz="400" dirty="0">
                <a:solidFill>
                  <a:schemeClr val="bg1"/>
                </a:solidFill>
                <a:latin typeface="DIN 1451 Engschrift" panose="020B0603050302020204" pitchFamily="34" charset="0"/>
              </a:rPr>
              <a:t> </a:t>
            </a:r>
          </a:p>
          <a:p>
            <a:r>
              <a:rPr lang="de-CH" sz="400" dirty="0">
                <a:solidFill>
                  <a:schemeClr val="bg1"/>
                </a:solidFill>
                <a:latin typeface="DIN 1451 Engschrift" panose="020B0603050302020204" pitchFamily="34" charset="0"/>
              </a:rPr>
              <a:t>Vor einigen Jahren jemandem eine spezifische, prophetische Ermutigung von Gott mitgeteilt. Jetzt gehört, dass sein Leben auch wegen dem eine neue Richtung bekommen hat.</a:t>
            </a:r>
          </a:p>
          <a:p>
            <a:r>
              <a:rPr lang="de-CH" sz="400" dirty="0">
                <a:solidFill>
                  <a:schemeClr val="bg1"/>
                </a:solidFill>
                <a:latin typeface="DIN 1451 Engschrift" panose="020B0603050302020204" pitchFamily="34" charset="0"/>
              </a:rPr>
              <a:t> </a:t>
            </a:r>
          </a:p>
          <a:p>
            <a:r>
              <a:rPr lang="de-CH" sz="400" dirty="0">
                <a:solidFill>
                  <a:schemeClr val="bg1"/>
                </a:solidFill>
                <a:latin typeface="DIN 1451 Engschrift" panose="020B0603050302020204" pitchFamily="34" charset="0"/>
              </a:rPr>
              <a:t>Gott schenkte durch eine prophetische Aussage in eine schwierige Situation eine Wendung bei einer Person.</a:t>
            </a:r>
          </a:p>
          <a:p>
            <a:r>
              <a:rPr lang="de-CH" sz="400" dirty="0">
                <a:solidFill>
                  <a:schemeClr val="bg1"/>
                </a:solidFill>
                <a:latin typeface="DIN 1451 Engschrift" panose="020B0603050302020204" pitchFamily="34" charset="0"/>
              </a:rPr>
              <a:t> </a:t>
            </a:r>
          </a:p>
          <a:p>
            <a:r>
              <a:rPr lang="de-CH" sz="400" dirty="0">
                <a:solidFill>
                  <a:schemeClr val="bg1"/>
                </a:solidFill>
                <a:latin typeface="DIN 1451 Engschrift" panose="020B0603050302020204" pitchFamily="34" charset="0"/>
              </a:rPr>
              <a:t>In einer sehr schwierigen Situation kam plötzlich Gottes Friede!</a:t>
            </a:r>
          </a:p>
          <a:p>
            <a:r>
              <a:rPr lang="de-CH" sz="400" dirty="0">
                <a:solidFill>
                  <a:schemeClr val="bg1"/>
                </a:solidFill>
                <a:latin typeface="DIN 1451 Engschrift" panose="020B0603050302020204" pitchFamily="34" charset="0"/>
              </a:rPr>
              <a:t> </a:t>
            </a:r>
          </a:p>
          <a:p>
            <a:r>
              <a:rPr lang="de-CH" sz="400" dirty="0">
                <a:solidFill>
                  <a:schemeClr val="bg1"/>
                </a:solidFill>
                <a:latin typeface="DIN 1451 Engschrift" panose="020B0603050302020204" pitchFamily="34" charset="0"/>
              </a:rPr>
              <a:t>Es entstand eine "Atheisten"-Bibellesegruppe an der Uni durch jemanden vom O2.</a:t>
            </a:r>
          </a:p>
          <a:p>
            <a:r>
              <a:rPr lang="de-CH" sz="400" dirty="0">
                <a:solidFill>
                  <a:schemeClr val="bg1"/>
                </a:solidFill>
                <a:latin typeface="DIN 1451 Engschrift" panose="020B0603050302020204" pitchFamily="34" charset="0"/>
              </a:rPr>
              <a:t> </a:t>
            </a:r>
          </a:p>
          <a:p>
            <a:r>
              <a:rPr lang="de-CH" sz="400" dirty="0">
                <a:solidFill>
                  <a:schemeClr val="bg1"/>
                </a:solidFill>
                <a:latin typeface="DIN 1451 Engschrift" panose="020B0603050302020204" pitchFamily="34" charset="0"/>
              </a:rPr>
              <a:t>Gleichgewichtssinn der gestört war, wurde nach Gebet sehr viel besser!</a:t>
            </a:r>
          </a:p>
          <a:p>
            <a:r>
              <a:rPr lang="de-CH" sz="400" dirty="0">
                <a:solidFill>
                  <a:schemeClr val="bg1"/>
                </a:solidFill>
                <a:latin typeface="DIN 1451 Engschrift" panose="020B0603050302020204" pitchFamily="34" charset="0"/>
              </a:rPr>
              <a:t> </a:t>
            </a:r>
          </a:p>
          <a:p>
            <a:r>
              <a:rPr lang="de-CH" sz="400" dirty="0">
                <a:solidFill>
                  <a:schemeClr val="bg1"/>
                </a:solidFill>
                <a:latin typeface="DIN 1451 Engschrift" panose="020B0603050302020204" pitchFamily="34" charset="0"/>
              </a:rPr>
              <a:t>Kinder unserer Nachbarn lernten durchs Musicalcamp Jesus kennen. Jetzt wollen sie die Bibel lesen. Ihre Mutter kam zu uns und fragte, was sie machen soll :). Jetzt liest sie mi ihren Kids die Bibel!</a:t>
            </a:r>
          </a:p>
          <a:p>
            <a:r>
              <a:rPr lang="de-CH" sz="400" dirty="0">
                <a:solidFill>
                  <a:schemeClr val="bg1"/>
                </a:solidFill>
                <a:latin typeface="DIN 1451 Engschrift" panose="020B0603050302020204" pitchFamily="34" charset="0"/>
              </a:rPr>
              <a:t> </a:t>
            </a:r>
          </a:p>
          <a:p>
            <a:r>
              <a:rPr lang="de-CH" sz="400" dirty="0">
                <a:solidFill>
                  <a:schemeClr val="bg1"/>
                </a:solidFill>
                <a:latin typeface="DIN 1451 Engschrift" panose="020B0603050302020204" pitchFamily="34" charset="0"/>
              </a:rPr>
              <a:t>Tolles Gespräch nach dem </a:t>
            </a:r>
            <a:r>
              <a:rPr lang="de-CH" sz="400" dirty="0" err="1">
                <a:solidFill>
                  <a:schemeClr val="bg1"/>
                </a:solidFill>
                <a:latin typeface="DIN 1451 Engschrift" panose="020B0603050302020204" pitchFamily="34" charset="0"/>
              </a:rPr>
              <a:t>SundayNight</a:t>
            </a:r>
            <a:r>
              <a:rPr lang="de-CH" sz="400" dirty="0">
                <a:solidFill>
                  <a:schemeClr val="bg1"/>
                </a:solidFill>
                <a:latin typeface="DIN 1451 Engschrift" panose="020B0603050302020204" pitchFamily="34" charset="0"/>
              </a:rPr>
              <a:t>, der dabei ist aber Jesus noch nicht wirklich kennt. Konnte das Evangelium erklären.</a:t>
            </a:r>
          </a:p>
          <a:p>
            <a:r>
              <a:rPr lang="de-CH" sz="400" dirty="0">
                <a:solidFill>
                  <a:schemeClr val="bg1"/>
                </a:solidFill>
                <a:latin typeface="DIN 1451 Engschrift" panose="020B0603050302020204" pitchFamily="34" charset="0"/>
              </a:rPr>
              <a:t> </a:t>
            </a:r>
          </a:p>
          <a:p>
            <a:r>
              <a:rPr lang="de-CH" sz="400" dirty="0">
                <a:solidFill>
                  <a:schemeClr val="bg1"/>
                </a:solidFill>
                <a:latin typeface="DIN 1451 Engschrift" panose="020B0603050302020204" pitchFamily="34" charset="0"/>
              </a:rPr>
              <a:t>Starke Augenirritierung heilte Gott fast vollständig nach mehreren Gebeten.</a:t>
            </a:r>
          </a:p>
          <a:p>
            <a:r>
              <a:rPr lang="de-CH" sz="400" dirty="0">
                <a:solidFill>
                  <a:schemeClr val="bg1"/>
                </a:solidFill>
                <a:latin typeface="DIN 1451 Engschrift" panose="020B0603050302020204" pitchFamily="34" charset="0"/>
              </a:rPr>
              <a:t> </a:t>
            </a:r>
          </a:p>
          <a:p>
            <a:r>
              <a:rPr lang="de-CH" sz="400" dirty="0">
                <a:solidFill>
                  <a:schemeClr val="bg1"/>
                </a:solidFill>
                <a:latin typeface="DIN 1451 Engschrift" panose="020B0603050302020204" pitchFamily="34" charset="0"/>
              </a:rPr>
              <a:t>Aufgrund eines göttlichen Hinweises jemanden ermutigt (konnte nichts davon wissen). Es traf wirklich und die Person war ganz happy und verblüfft.</a:t>
            </a:r>
          </a:p>
          <a:p>
            <a:r>
              <a:rPr lang="de-CH" sz="400" dirty="0">
                <a:solidFill>
                  <a:schemeClr val="bg1"/>
                </a:solidFill>
                <a:latin typeface="DIN 1451 Engschrift" panose="020B0603050302020204" pitchFamily="34" charset="0"/>
              </a:rPr>
              <a:t> </a:t>
            </a:r>
          </a:p>
          <a:p>
            <a:r>
              <a:rPr lang="de-CH" sz="400" dirty="0">
                <a:solidFill>
                  <a:schemeClr val="bg1"/>
                </a:solidFill>
                <a:latin typeface="DIN 1451 Engschrift" panose="020B0603050302020204" pitchFamily="34" charset="0"/>
              </a:rPr>
              <a:t>Jesus hat zwei Personen durch einen prophetischen Eindruck aus einer Gruppe herausgepickt und berührt.</a:t>
            </a:r>
          </a:p>
        </p:txBody>
      </p:sp>
      <p:sp>
        <p:nvSpPr>
          <p:cNvPr id="3" name="Textfeld 2"/>
          <p:cNvSpPr txBox="1"/>
          <p:nvPr/>
        </p:nvSpPr>
        <p:spPr>
          <a:xfrm>
            <a:off x="107504" y="1067757"/>
            <a:ext cx="2520280" cy="3877985"/>
          </a:xfrm>
          <a:prstGeom prst="rect">
            <a:avLst/>
          </a:prstGeom>
          <a:noFill/>
        </p:spPr>
        <p:txBody>
          <a:bodyPr wrap="square" rtlCol="0">
            <a:spAutoFit/>
          </a:bodyPr>
          <a:lstStyle/>
          <a:p>
            <a:r>
              <a:rPr lang="de-CH" sz="600" dirty="0">
                <a:solidFill>
                  <a:schemeClr val="bg1"/>
                </a:solidFill>
                <a:latin typeface="DIN 1451 Engschrift" panose="020B0603050302020204" pitchFamily="34" charset="0"/>
              </a:rPr>
              <a:t>Kopfschmerzen, die die Person sonst für 1 Tag lahm legen, nahm Jesus in einer O2-Gebetssession im Gottesdienst nach 10 min komplett weg!</a:t>
            </a:r>
          </a:p>
          <a:p>
            <a:r>
              <a:rPr lang="de-CH" sz="600" dirty="0">
                <a:solidFill>
                  <a:schemeClr val="bg1"/>
                </a:solidFill>
                <a:latin typeface="DIN 1451 Engschrift" panose="020B0603050302020204" pitchFamily="34" charset="0"/>
              </a:rPr>
              <a:t> </a:t>
            </a:r>
          </a:p>
          <a:p>
            <a:r>
              <a:rPr lang="de-CH" sz="600" dirty="0">
                <a:solidFill>
                  <a:schemeClr val="bg1"/>
                </a:solidFill>
                <a:latin typeface="DIN 1451 Engschrift" panose="020B0603050302020204" pitchFamily="34" charset="0"/>
              </a:rPr>
              <a:t>Gute und intensive Gespräche während der Woche über den Glauben und Jesus mit einer Lehrtochter, die zum </a:t>
            </a:r>
            <a:r>
              <a:rPr lang="de-CH" sz="600" dirty="0" err="1">
                <a:solidFill>
                  <a:schemeClr val="bg1"/>
                </a:solidFill>
                <a:latin typeface="DIN 1451 Engschrift" panose="020B0603050302020204" pitchFamily="34" charset="0"/>
              </a:rPr>
              <a:t>Sunday</a:t>
            </a:r>
            <a:r>
              <a:rPr lang="de-CH" sz="600" dirty="0">
                <a:solidFill>
                  <a:schemeClr val="bg1"/>
                </a:solidFill>
                <a:latin typeface="DIN 1451 Engschrift" panose="020B0603050302020204" pitchFamily="34" charset="0"/>
              </a:rPr>
              <a:t> </a:t>
            </a:r>
            <a:r>
              <a:rPr lang="de-CH" sz="600" dirty="0" err="1">
                <a:solidFill>
                  <a:schemeClr val="bg1"/>
                </a:solidFill>
                <a:latin typeface="DIN 1451 Engschrift" panose="020B0603050302020204" pitchFamily="34" charset="0"/>
              </a:rPr>
              <a:t>Night</a:t>
            </a:r>
            <a:r>
              <a:rPr lang="de-CH" sz="600" dirty="0">
                <a:solidFill>
                  <a:schemeClr val="bg1"/>
                </a:solidFill>
                <a:latin typeface="DIN 1451 Engschrift" panose="020B0603050302020204" pitchFamily="34" charset="0"/>
              </a:rPr>
              <a:t> eingeladen wurde und auch kam.</a:t>
            </a:r>
          </a:p>
          <a:p>
            <a:r>
              <a:rPr lang="de-CH" sz="600" dirty="0">
                <a:solidFill>
                  <a:schemeClr val="bg1"/>
                </a:solidFill>
                <a:latin typeface="DIN 1451 Engschrift" panose="020B0603050302020204" pitchFamily="34" charset="0"/>
              </a:rPr>
              <a:t> </a:t>
            </a:r>
          </a:p>
          <a:p>
            <a:r>
              <a:rPr lang="de-CH" sz="600" dirty="0">
                <a:solidFill>
                  <a:schemeClr val="bg1"/>
                </a:solidFill>
                <a:latin typeface="DIN 1451 Engschrift" panose="020B0603050302020204" pitchFamily="34" charset="0"/>
              </a:rPr>
              <a:t>Jemand erlebte den Frieden Gottes zum zweiten mal sehr intensiv, als jemand für ihn betete: wie wenn ein Windstoß käme, obwohl die Tür zu war.</a:t>
            </a:r>
          </a:p>
          <a:p>
            <a:r>
              <a:rPr lang="de-CH" sz="600" dirty="0">
                <a:solidFill>
                  <a:schemeClr val="bg1"/>
                </a:solidFill>
                <a:latin typeface="DIN 1451 Engschrift" panose="020B0603050302020204" pitchFamily="34" charset="0"/>
              </a:rPr>
              <a:t> </a:t>
            </a:r>
          </a:p>
          <a:p>
            <a:r>
              <a:rPr lang="de-CH" sz="600" dirty="0">
                <a:solidFill>
                  <a:schemeClr val="bg1"/>
                </a:solidFill>
                <a:latin typeface="DIN 1451 Engschrift" panose="020B0603050302020204" pitchFamily="34" charset="0"/>
              </a:rPr>
              <a:t>Beim Gleitschirmfliegen Bewahrung erlebt, bei einem Unfall, der sehr schlimm hätte ausgehen können. Kein Kratzer (nur am Schirm)</a:t>
            </a:r>
          </a:p>
          <a:p>
            <a:r>
              <a:rPr lang="de-CH" sz="600" dirty="0">
                <a:solidFill>
                  <a:schemeClr val="bg1"/>
                </a:solidFill>
                <a:latin typeface="DIN 1451 Engschrift" panose="020B0603050302020204" pitchFamily="34" charset="0"/>
              </a:rPr>
              <a:t> </a:t>
            </a:r>
          </a:p>
          <a:p>
            <a:r>
              <a:rPr lang="de-CH" sz="600" dirty="0">
                <a:solidFill>
                  <a:schemeClr val="bg1"/>
                </a:solidFill>
                <a:latin typeface="DIN 1451 Engschrift" panose="020B0603050302020204" pitchFamily="34" charset="0"/>
              </a:rPr>
              <a:t>Rippenbruch und Mühe beim Atmen durch ständiges Stechen. Jesus nahm nach Gebet die Schmerzen weg - auch wenn die Rippe ziemlich sicher immer noch gebrochen ist.</a:t>
            </a:r>
          </a:p>
          <a:p>
            <a:r>
              <a:rPr lang="de-CH" sz="600" dirty="0">
                <a:solidFill>
                  <a:schemeClr val="bg1"/>
                </a:solidFill>
                <a:latin typeface="DIN 1451 Engschrift" panose="020B0603050302020204" pitchFamily="34" charset="0"/>
              </a:rPr>
              <a:t> </a:t>
            </a:r>
          </a:p>
          <a:p>
            <a:r>
              <a:rPr lang="de-CH" sz="600" dirty="0">
                <a:solidFill>
                  <a:schemeClr val="bg1"/>
                </a:solidFill>
                <a:latin typeface="DIN 1451 Engschrift" panose="020B0603050302020204" pitchFamily="34" charset="0"/>
              </a:rPr>
              <a:t>Jemand trat mehrmals aus der Komfortzone heraus, betete um Heilung für Arbeitskollegen und bezeugte die Liebe und Kraft von Jesus!</a:t>
            </a:r>
          </a:p>
          <a:p>
            <a:r>
              <a:rPr lang="de-CH" sz="600" dirty="0">
                <a:solidFill>
                  <a:schemeClr val="bg1"/>
                </a:solidFill>
                <a:latin typeface="DIN 1451 Engschrift" panose="020B0603050302020204" pitchFamily="34" charset="0"/>
              </a:rPr>
              <a:t>Nach ein paar Tagen meldete jemand, dass sein Knie wirklich besser geworden sei.</a:t>
            </a:r>
          </a:p>
          <a:p>
            <a:r>
              <a:rPr lang="de-CH" sz="600" dirty="0">
                <a:solidFill>
                  <a:schemeClr val="bg1"/>
                </a:solidFill>
                <a:latin typeface="DIN 1451 Engschrift" panose="020B0603050302020204" pitchFamily="34" charset="0"/>
              </a:rPr>
              <a:t> </a:t>
            </a:r>
          </a:p>
          <a:p>
            <a:r>
              <a:rPr lang="de-CH" sz="600" dirty="0">
                <a:solidFill>
                  <a:schemeClr val="bg1"/>
                </a:solidFill>
                <a:latin typeface="DIN 1451 Engschrift" panose="020B0603050302020204" pitchFamily="34" charset="0"/>
              </a:rPr>
              <a:t>2 Personen kamen am Gebetsabend in der Heilungsgebet-Ecke zum Glauben :)</a:t>
            </a:r>
          </a:p>
          <a:p>
            <a:r>
              <a:rPr lang="de-CH" sz="600" dirty="0">
                <a:solidFill>
                  <a:schemeClr val="bg1"/>
                </a:solidFill>
                <a:latin typeface="DIN 1451 Engschrift" panose="020B0603050302020204" pitchFamily="34" charset="0"/>
              </a:rPr>
              <a:t> </a:t>
            </a:r>
          </a:p>
          <a:p>
            <a:r>
              <a:rPr lang="de-CH" sz="600" dirty="0">
                <a:solidFill>
                  <a:schemeClr val="bg1"/>
                </a:solidFill>
                <a:latin typeface="DIN 1451 Engschrift" panose="020B0603050302020204" pitchFamily="34" charset="0"/>
              </a:rPr>
              <a:t>Jesus nahm Kopfschmerzen weg - unmittelbar &amp; vollständig nach einem Gebet.</a:t>
            </a:r>
          </a:p>
          <a:p>
            <a:r>
              <a:rPr lang="de-CH" sz="600" dirty="0">
                <a:solidFill>
                  <a:schemeClr val="bg1"/>
                </a:solidFill>
                <a:latin typeface="DIN 1451 Engschrift" panose="020B0603050302020204" pitchFamily="34" charset="0"/>
              </a:rPr>
              <a:t> </a:t>
            </a:r>
          </a:p>
          <a:p>
            <a:r>
              <a:rPr lang="de-CH" sz="600" dirty="0">
                <a:solidFill>
                  <a:schemeClr val="bg1"/>
                </a:solidFill>
                <a:latin typeface="DIN 1451 Engschrift" panose="020B0603050302020204" pitchFamily="34" charset="0"/>
              </a:rPr>
              <a:t>Letzten Sonntag kam im Anschluss an den </a:t>
            </a:r>
            <a:r>
              <a:rPr lang="de-CH" sz="600" dirty="0" err="1">
                <a:solidFill>
                  <a:schemeClr val="bg1"/>
                </a:solidFill>
                <a:latin typeface="DIN 1451 Engschrift" panose="020B0603050302020204" pitchFamily="34" charset="0"/>
              </a:rPr>
              <a:t>SundayNight</a:t>
            </a:r>
            <a:r>
              <a:rPr lang="de-CH" sz="600" dirty="0">
                <a:solidFill>
                  <a:schemeClr val="bg1"/>
                </a:solidFill>
                <a:latin typeface="DIN 1451 Engschrift" panose="020B0603050302020204" pitchFamily="34" charset="0"/>
              </a:rPr>
              <a:t> jemand zum Glauben!</a:t>
            </a:r>
          </a:p>
          <a:p>
            <a:r>
              <a:rPr lang="de-CH" sz="600" dirty="0">
                <a:solidFill>
                  <a:schemeClr val="bg1"/>
                </a:solidFill>
                <a:latin typeface="DIN 1451 Engschrift" panose="020B0603050302020204" pitchFamily="34" charset="0"/>
              </a:rPr>
              <a:t> </a:t>
            </a:r>
          </a:p>
          <a:p>
            <a:r>
              <a:rPr lang="de-CH" sz="600" dirty="0">
                <a:solidFill>
                  <a:schemeClr val="bg1"/>
                </a:solidFill>
                <a:latin typeface="DIN 1451 Engschrift" panose="020B0603050302020204" pitchFamily="34" charset="0"/>
              </a:rPr>
              <a:t>Eine Person bekam durch Jesus (nach Gebet) in einer schwierigen Situation neu Hoffnung und neue Zuversicht, dass Gott trotz allem gut ist und Gutes für sie hat!</a:t>
            </a:r>
          </a:p>
          <a:p>
            <a:r>
              <a:rPr lang="de-CH" sz="600" dirty="0">
                <a:solidFill>
                  <a:schemeClr val="bg1"/>
                </a:solidFill>
                <a:latin typeface="DIN 1451 Engschrift" panose="020B0603050302020204" pitchFamily="34" charset="0"/>
              </a:rPr>
              <a:t> </a:t>
            </a:r>
          </a:p>
          <a:p>
            <a:r>
              <a:rPr lang="de-CH" sz="600" dirty="0">
                <a:solidFill>
                  <a:schemeClr val="bg1"/>
                </a:solidFill>
                <a:latin typeface="DIN 1451 Engschrift" panose="020B0603050302020204" pitchFamily="34" charset="0"/>
              </a:rPr>
              <a:t>Etliche O2ler führten und initiierten mutig Gespräche über Jesus und ihre Hoffnung! Auch wenn nicht immer gleich etwas Offensichtliches geschehen ist.</a:t>
            </a:r>
          </a:p>
          <a:p>
            <a:r>
              <a:rPr lang="de-CH" sz="600" dirty="0">
                <a:solidFill>
                  <a:schemeClr val="bg1"/>
                </a:solidFill>
                <a:latin typeface="DIN 1451 Engschrift" panose="020B0603050302020204" pitchFamily="34" charset="0"/>
              </a:rPr>
              <a:t> </a:t>
            </a:r>
          </a:p>
          <a:p>
            <a:r>
              <a:rPr lang="de-CH" sz="600" dirty="0">
                <a:solidFill>
                  <a:schemeClr val="bg1"/>
                </a:solidFill>
                <a:latin typeface="DIN 1451 Engschrift" panose="020B0603050302020204" pitchFamily="34" charset="0"/>
              </a:rPr>
              <a:t>Letzten Sonntag </a:t>
            </a:r>
            <a:r>
              <a:rPr lang="de-CH" sz="600" dirty="0" err="1">
                <a:solidFill>
                  <a:schemeClr val="bg1"/>
                </a:solidFill>
                <a:latin typeface="DIN 1451 Engschrift" panose="020B0603050302020204" pitchFamily="34" charset="0"/>
              </a:rPr>
              <a:t>ca</a:t>
            </a:r>
            <a:r>
              <a:rPr lang="de-CH" sz="600" dirty="0">
                <a:solidFill>
                  <a:schemeClr val="bg1"/>
                </a:solidFill>
                <a:latin typeface="DIN 1451 Engschrift" panose="020B0603050302020204" pitchFamily="34" charset="0"/>
              </a:rPr>
              <a:t> 145 Besucher im </a:t>
            </a:r>
            <a:r>
              <a:rPr lang="de-CH" sz="600" dirty="0" err="1">
                <a:solidFill>
                  <a:schemeClr val="bg1"/>
                </a:solidFill>
                <a:latin typeface="DIN 1451 Engschrift" panose="020B0603050302020204" pitchFamily="34" charset="0"/>
              </a:rPr>
              <a:t>Sunday</a:t>
            </a:r>
            <a:r>
              <a:rPr lang="de-CH" sz="600" dirty="0">
                <a:solidFill>
                  <a:schemeClr val="bg1"/>
                </a:solidFill>
                <a:latin typeface="DIN 1451 Engschrift" panose="020B0603050302020204" pitchFamily="34" charset="0"/>
              </a:rPr>
              <a:t> </a:t>
            </a:r>
            <a:r>
              <a:rPr lang="de-CH" sz="600" dirty="0" err="1">
                <a:solidFill>
                  <a:schemeClr val="bg1"/>
                </a:solidFill>
                <a:latin typeface="DIN 1451 Engschrift" panose="020B0603050302020204" pitchFamily="34" charset="0"/>
              </a:rPr>
              <a:t>Night</a:t>
            </a:r>
            <a:r>
              <a:rPr lang="de-CH" sz="600" dirty="0">
                <a:solidFill>
                  <a:schemeClr val="bg1"/>
                </a:solidFill>
                <a:latin typeface="DIN 1451 Engschrift" panose="020B0603050302020204" pitchFamily="34" charset="0"/>
              </a:rPr>
              <a:t> und rund 8 Erstbesucher.</a:t>
            </a:r>
          </a:p>
          <a:p>
            <a:r>
              <a:rPr lang="de-CH" sz="600" dirty="0">
                <a:solidFill>
                  <a:schemeClr val="bg1"/>
                </a:solidFill>
                <a:latin typeface="DIN 1451 Engschrift" panose="020B0603050302020204" pitchFamily="34" charset="0"/>
              </a:rPr>
              <a:t> </a:t>
            </a:r>
          </a:p>
          <a:p>
            <a:r>
              <a:rPr lang="de-CH" sz="600" dirty="0">
                <a:solidFill>
                  <a:schemeClr val="bg1"/>
                </a:solidFill>
                <a:latin typeface="DIN 1451 Engschrift" panose="020B0603050302020204" pitchFamily="34" charset="0"/>
              </a:rPr>
              <a:t>Nackenschmerzen von Jesus geheilt (damit die Person nachher Stühle stellen konnte :))</a:t>
            </a:r>
          </a:p>
          <a:p>
            <a:r>
              <a:rPr lang="de-CH" sz="600" dirty="0">
                <a:solidFill>
                  <a:schemeClr val="bg1"/>
                </a:solidFill>
                <a:latin typeface="DIN 1451 Engschrift" panose="020B0603050302020204" pitchFamily="34" charset="0"/>
              </a:rPr>
              <a:t> </a:t>
            </a:r>
          </a:p>
          <a:p>
            <a:r>
              <a:rPr lang="de-CH" sz="600" dirty="0">
                <a:solidFill>
                  <a:schemeClr val="bg1"/>
                </a:solidFill>
                <a:latin typeface="DIN 1451 Engschrift" panose="020B0603050302020204" pitchFamily="34" charset="0"/>
              </a:rPr>
              <a:t>Unerwarteter Geldsegen, der aktuell einfach nicht aufhören will :).</a:t>
            </a:r>
          </a:p>
          <a:p>
            <a:r>
              <a:rPr lang="de-CH" sz="600" dirty="0">
                <a:solidFill>
                  <a:schemeClr val="bg1"/>
                </a:solidFill>
                <a:latin typeface="DIN 1451 Engschrift" panose="020B0603050302020204" pitchFamily="34" charset="0"/>
              </a:rPr>
              <a:t> </a:t>
            </a:r>
          </a:p>
          <a:p>
            <a:r>
              <a:rPr lang="de-CH" sz="600" dirty="0">
                <a:solidFill>
                  <a:schemeClr val="bg1"/>
                </a:solidFill>
                <a:latin typeface="DIN 1451 Engschrift" panose="020B0603050302020204" pitchFamily="34" charset="0"/>
              </a:rPr>
              <a:t>Auf wundersame Weise lässt ein Vermieter eine Wohnung einfach 4 Monate leer stehen, damit zwei o2ler dann einziehen können. Trotz Mitbewerbern...</a:t>
            </a:r>
          </a:p>
          <a:p>
            <a:r>
              <a:rPr lang="de-CH" sz="600" dirty="0">
                <a:solidFill>
                  <a:schemeClr val="bg1"/>
                </a:solidFill>
                <a:latin typeface="DIN 1451 Engschrift" panose="020B0603050302020204" pitchFamily="34" charset="0"/>
              </a:rPr>
              <a:t> </a:t>
            </a:r>
          </a:p>
          <a:p>
            <a:r>
              <a:rPr lang="de-CH" sz="600" dirty="0">
                <a:solidFill>
                  <a:schemeClr val="bg1"/>
                </a:solidFill>
                <a:latin typeface="DIN 1451 Engschrift" panose="020B0603050302020204" pitchFamily="34" charset="0"/>
              </a:rPr>
              <a:t>Ein Kind hat für Rückenschmerzen gebetet und Jesus machte es anschließend sehr viel besser!</a:t>
            </a:r>
          </a:p>
        </p:txBody>
      </p:sp>
      <p:sp>
        <p:nvSpPr>
          <p:cNvPr id="4" name="Textfeld 3"/>
          <p:cNvSpPr txBox="1"/>
          <p:nvPr/>
        </p:nvSpPr>
        <p:spPr>
          <a:xfrm>
            <a:off x="2483768" y="1046371"/>
            <a:ext cx="2520280" cy="4016484"/>
          </a:xfrm>
          <a:prstGeom prst="rect">
            <a:avLst/>
          </a:prstGeom>
          <a:noFill/>
        </p:spPr>
        <p:txBody>
          <a:bodyPr wrap="square" rtlCol="0">
            <a:spAutoFit/>
          </a:bodyPr>
          <a:lstStyle/>
          <a:p>
            <a:r>
              <a:rPr lang="de-CH" sz="500" dirty="0">
                <a:solidFill>
                  <a:schemeClr val="bg1"/>
                </a:solidFill>
                <a:latin typeface="DIN 1451 Engschrift" panose="020B0603050302020204" pitchFamily="34" charset="0"/>
              </a:rPr>
              <a:t>An einem Fest einige Hinweise von Gott (</a:t>
            </a:r>
            <a:r>
              <a:rPr lang="de-CH" sz="500" dirty="0" err="1">
                <a:solidFill>
                  <a:schemeClr val="bg1"/>
                </a:solidFill>
                <a:latin typeface="DIN 1451 Engschrift" panose="020B0603050302020204" pitchFamily="34" charset="0"/>
              </a:rPr>
              <a:t>Treasurehunt</a:t>
            </a:r>
            <a:r>
              <a:rPr lang="de-CH" sz="500" dirty="0">
                <a:solidFill>
                  <a:schemeClr val="bg1"/>
                </a:solidFill>
                <a:latin typeface="DIN 1451 Engschrift" panose="020B0603050302020204" pitchFamily="34" charset="0"/>
              </a:rPr>
              <a:t>) gefunden: die Personen hatten durch Gespräche und prophetische Eindrücke/ Aussagen eine Begegnung mit Gott.</a:t>
            </a:r>
          </a:p>
          <a:p>
            <a:r>
              <a:rPr lang="de-CH" sz="500" dirty="0">
                <a:solidFill>
                  <a:schemeClr val="bg1"/>
                </a:solidFill>
                <a:latin typeface="DIN 1451 Engschrift" panose="020B0603050302020204" pitchFamily="34" charset="0"/>
              </a:rPr>
              <a:t> </a:t>
            </a:r>
          </a:p>
          <a:p>
            <a:r>
              <a:rPr lang="de-CH" sz="500" dirty="0">
                <a:solidFill>
                  <a:schemeClr val="bg1"/>
                </a:solidFill>
                <a:latin typeface="DIN 1451 Engschrift" panose="020B0603050302020204" pitchFamily="34" charset="0"/>
              </a:rPr>
              <a:t>Großes Geschenk Gottes: jemand bekommt die Hälfte der Ausbildungskosten bezahlt.</a:t>
            </a:r>
          </a:p>
          <a:p>
            <a:r>
              <a:rPr lang="de-CH" sz="500" dirty="0">
                <a:solidFill>
                  <a:schemeClr val="bg1"/>
                </a:solidFill>
                <a:latin typeface="DIN 1451 Engschrift" panose="020B0603050302020204" pitchFamily="34" charset="0"/>
              </a:rPr>
              <a:t> </a:t>
            </a:r>
          </a:p>
          <a:p>
            <a:r>
              <a:rPr lang="de-CH" sz="500" dirty="0">
                <a:solidFill>
                  <a:schemeClr val="bg1"/>
                </a:solidFill>
                <a:latin typeface="DIN 1451 Engschrift" panose="020B0603050302020204" pitchFamily="34" charset="0"/>
              </a:rPr>
              <a:t>Sonnenbrille gestohlen. Nach einem Gebet (Bitte mach dem Dieb ein richtig schlechtes Gewissen :)) war sie später wieder am gleichen Ort, wovon sie gestohlen wurde.</a:t>
            </a:r>
          </a:p>
          <a:p>
            <a:r>
              <a:rPr lang="de-CH" sz="500" dirty="0">
                <a:solidFill>
                  <a:schemeClr val="bg1"/>
                </a:solidFill>
                <a:latin typeface="DIN 1451 Engschrift" panose="020B0603050302020204" pitchFamily="34" charset="0"/>
              </a:rPr>
              <a:t> </a:t>
            </a:r>
          </a:p>
          <a:p>
            <a:r>
              <a:rPr lang="de-CH" sz="500" dirty="0">
                <a:solidFill>
                  <a:schemeClr val="bg1"/>
                </a:solidFill>
                <a:latin typeface="DIN 1451 Engschrift" panose="020B0603050302020204" pitchFamily="34" charset="0"/>
              </a:rPr>
              <a:t>Ein Hexenschuss wurde immer während Auftritten schmerzfrei. Leute beteten: seit Sonntag Abend komplett gut!</a:t>
            </a:r>
          </a:p>
          <a:p>
            <a:r>
              <a:rPr lang="de-CH" sz="500" dirty="0">
                <a:solidFill>
                  <a:schemeClr val="bg1"/>
                </a:solidFill>
                <a:latin typeface="DIN 1451 Engschrift" panose="020B0603050302020204" pitchFamily="34" charset="0"/>
              </a:rPr>
              <a:t> </a:t>
            </a:r>
          </a:p>
          <a:p>
            <a:r>
              <a:rPr lang="de-CH" sz="500" dirty="0">
                <a:solidFill>
                  <a:schemeClr val="bg1"/>
                </a:solidFill>
                <a:latin typeface="DIN 1451 Engschrift" panose="020B0603050302020204" pitchFamily="34" charset="0"/>
              </a:rPr>
              <a:t>Starke Verbrennung (vom Schweißen). Weil keine Möglichkeit zum Arzt zu gehen und auch keine Salben da waren betete ich. Anschließend schon besser. Nach erneutem Gebet fand ich doch noch eine Salbe und paar Tage später sogar wieder komplett gut!</a:t>
            </a:r>
          </a:p>
          <a:p>
            <a:r>
              <a:rPr lang="de-CH" sz="500" dirty="0">
                <a:solidFill>
                  <a:schemeClr val="bg1"/>
                </a:solidFill>
                <a:latin typeface="DIN 1451 Engschrift" panose="020B0603050302020204" pitchFamily="34" charset="0"/>
              </a:rPr>
              <a:t> </a:t>
            </a:r>
          </a:p>
          <a:p>
            <a:r>
              <a:rPr lang="de-CH" sz="500" dirty="0">
                <a:solidFill>
                  <a:schemeClr val="bg1"/>
                </a:solidFill>
                <a:latin typeface="DIN 1451 Engschrift" panose="020B0603050302020204" pitchFamily="34" charset="0"/>
              </a:rPr>
              <a:t>Jemand hat erlebt, wie Menschen durch seine Musik in der katholischen Kirche Gottes Gegenwart erleben und berührt werden.</a:t>
            </a:r>
          </a:p>
          <a:p>
            <a:r>
              <a:rPr lang="de-CH" sz="500" dirty="0">
                <a:solidFill>
                  <a:schemeClr val="bg1"/>
                </a:solidFill>
                <a:latin typeface="DIN 1451 Engschrift" panose="020B0603050302020204" pitchFamily="34" charset="0"/>
              </a:rPr>
              <a:t> </a:t>
            </a:r>
          </a:p>
          <a:p>
            <a:r>
              <a:rPr lang="de-CH" sz="500" dirty="0">
                <a:solidFill>
                  <a:schemeClr val="bg1"/>
                </a:solidFill>
                <a:latin typeface="DIN 1451 Engschrift" panose="020B0603050302020204" pitchFamily="34" charset="0"/>
              </a:rPr>
              <a:t>Ein Techniker (?), der in einer Kirche angestellt ist, wo auch jemand vom O2 Musik macht, kam zum Glauben, weil er diesem Gott, den er in den anderen sah, nicht mehr länger widerstehen konnte.</a:t>
            </a:r>
          </a:p>
          <a:p>
            <a:r>
              <a:rPr lang="de-CH" sz="500" dirty="0">
                <a:solidFill>
                  <a:schemeClr val="bg1"/>
                </a:solidFill>
                <a:latin typeface="DIN 1451 Engschrift" panose="020B0603050302020204" pitchFamily="34" charset="0"/>
              </a:rPr>
              <a:t> </a:t>
            </a:r>
          </a:p>
          <a:p>
            <a:r>
              <a:rPr lang="de-CH" sz="500" dirty="0">
                <a:solidFill>
                  <a:schemeClr val="bg1"/>
                </a:solidFill>
                <a:latin typeface="DIN 1451 Engschrift" panose="020B0603050302020204" pitchFamily="34" charset="0"/>
              </a:rPr>
              <a:t>Im O2 hat jemand zum ersten Mal kapiert, dass Gott sie in Jesus vollständig annimmt. Sie vertraute sich ihm an.</a:t>
            </a:r>
          </a:p>
          <a:p>
            <a:r>
              <a:rPr lang="de-CH" sz="500" dirty="0">
                <a:solidFill>
                  <a:schemeClr val="bg1"/>
                </a:solidFill>
                <a:latin typeface="DIN 1451 Engschrift" panose="020B0603050302020204" pitchFamily="34" charset="0"/>
              </a:rPr>
              <a:t> </a:t>
            </a:r>
          </a:p>
          <a:p>
            <a:r>
              <a:rPr lang="de-CH" sz="500" dirty="0">
                <a:solidFill>
                  <a:schemeClr val="bg1"/>
                </a:solidFill>
                <a:latin typeface="DIN 1451 Engschrift" panose="020B0603050302020204" pitchFamily="34" charset="0"/>
              </a:rPr>
              <a:t>Eine Therapie für eine seltene Erkrankung, die nicht mehr gewirkt hat, schlägt nach Gebet wieder an!</a:t>
            </a:r>
          </a:p>
          <a:p>
            <a:r>
              <a:rPr lang="de-CH" sz="500" dirty="0">
                <a:solidFill>
                  <a:schemeClr val="bg1"/>
                </a:solidFill>
                <a:latin typeface="DIN 1451 Engschrift" panose="020B0603050302020204" pitchFamily="34" charset="0"/>
              </a:rPr>
              <a:t> </a:t>
            </a:r>
          </a:p>
          <a:p>
            <a:r>
              <a:rPr lang="de-CH" sz="500" dirty="0">
                <a:solidFill>
                  <a:schemeClr val="bg1"/>
                </a:solidFill>
                <a:latin typeface="DIN 1451 Engschrift" panose="020B0603050302020204" pitchFamily="34" charset="0"/>
              </a:rPr>
              <a:t>Auf einen Hinweis des Heiligen Geistes hin per Facebook einen Eindruck mitgeteilt und so ins Leben dieser Person geredet. Ohne die Situation zu kennen.</a:t>
            </a:r>
          </a:p>
          <a:p>
            <a:r>
              <a:rPr lang="de-CH" sz="500" dirty="0">
                <a:solidFill>
                  <a:schemeClr val="bg1"/>
                </a:solidFill>
                <a:latin typeface="DIN 1451 Engschrift" panose="020B0603050302020204" pitchFamily="34" charset="0"/>
              </a:rPr>
              <a:t> </a:t>
            </a:r>
          </a:p>
          <a:p>
            <a:r>
              <a:rPr lang="de-CH" sz="500" dirty="0">
                <a:solidFill>
                  <a:schemeClr val="bg1"/>
                </a:solidFill>
                <a:latin typeface="DIN 1451 Engschrift" panose="020B0603050302020204" pitchFamily="34" charset="0"/>
              </a:rPr>
              <a:t>Schmerzen aufgrund überdehnter Sehnen nahm Gott nach Gebet (2x) weg.</a:t>
            </a:r>
          </a:p>
          <a:p>
            <a:r>
              <a:rPr lang="de-CH" sz="500" dirty="0">
                <a:solidFill>
                  <a:schemeClr val="bg1"/>
                </a:solidFill>
                <a:latin typeface="DIN 1451 Engschrift" panose="020B0603050302020204" pitchFamily="34" charset="0"/>
              </a:rPr>
              <a:t> </a:t>
            </a:r>
          </a:p>
          <a:p>
            <a:r>
              <a:rPr lang="de-CH" sz="500" dirty="0">
                <a:solidFill>
                  <a:schemeClr val="bg1"/>
                </a:solidFill>
                <a:latin typeface="DIN 1451 Engschrift" panose="020B0603050302020204" pitchFamily="34" charset="0"/>
              </a:rPr>
              <a:t>Bekannte in einem anderen Land (!) im Einkaufszentrum getroffen, die aktuell diverse Schwierigkeiten und auch Rückenprobleme haben. Geredet und gebetet. Jesus nahm die Rückenschmerzen komplett weg - so das Feedback paar Tage später.</a:t>
            </a:r>
          </a:p>
          <a:p>
            <a:r>
              <a:rPr lang="de-CH" sz="500" dirty="0">
                <a:solidFill>
                  <a:schemeClr val="bg1"/>
                </a:solidFill>
                <a:latin typeface="DIN 1451 Engschrift" panose="020B0603050302020204" pitchFamily="34" charset="0"/>
              </a:rPr>
              <a:t> </a:t>
            </a:r>
          </a:p>
          <a:p>
            <a:r>
              <a:rPr lang="de-CH" sz="500" dirty="0">
                <a:solidFill>
                  <a:schemeClr val="bg1"/>
                </a:solidFill>
                <a:latin typeface="DIN 1451 Engschrift" panose="020B0603050302020204" pitchFamily="34" charset="0"/>
              </a:rPr>
              <a:t>Über den Glauben mit einem Wildfremden geredet. Das coole daran: Der Fremde sprach sie an, denn sie hat extrem Mühe andere anzusprechen. </a:t>
            </a:r>
            <a:r>
              <a:rPr lang="de-CH" sz="500" dirty="0" err="1">
                <a:solidFill>
                  <a:schemeClr val="bg1"/>
                </a:solidFill>
                <a:latin typeface="DIN 1451 Engschrift" panose="020B0603050302020204" pitchFamily="34" charset="0"/>
              </a:rPr>
              <a:t>Ps</a:t>
            </a:r>
            <a:r>
              <a:rPr lang="de-CH" sz="500" dirty="0">
                <a:solidFill>
                  <a:schemeClr val="bg1"/>
                </a:solidFill>
                <a:latin typeface="DIN 1451 Engschrift" panose="020B0603050302020204" pitchFamily="34" charset="0"/>
              </a:rPr>
              <a:t>: Jesus weiß wie er es einfädeln muss :)...</a:t>
            </a:r>
          </a:p>
          <a:p>
            <a:r>
              <a:rPr lang="de-CH" sz="500" dirty="0">
                <a:solidFill>
                  <a:schemeClr val="bg1"/>
                </a:solidFill>
                <a:latin typeface="DIN 1451 Engschrift" panose="020B0603050302020204" pitchFamily="34" charset="0"/>
              </a:rPr>
              <a:t> </a:t>
            </a:r>
          </a:p>
          <a:p>
            <a:r>
              <a:rPr lang="de-CH" sz="500" dirty="0">
                <a:solidFill>
                  <a:schemeClr val="bg1"/>
                </a:solidFill>
                <a:latin typeface="DIN 1451 Engschrift" panose="020B0603050302020204" pitchFamily="34" charset="0"/>
              </a:rPr>
              <a:t>Extrem starke Migräne nahm Gott nach Gebet komplett weg.</a:t>
            </a:r>
          </a:p>
          <a:p>
            <a:r>
              <a:rPr lang="de-CH" sz="500" dirty="0">
                <a:solidFill>
                  <a:schemeClr val="bg1"/>
                </a:solidFill>
                <a:latin typeface="DIN 1451 Engschrift" panose="020B0603050302020204" pitchFamily="34" charset="0"/>
              </a:rPr>
              <a:t> </a:t>
            </a:r>
          </a:p>
          <a:p>
            <a:r>
              <a:rPr lang="de-CH" sz="500" dirty="0">
                <a:solidFill>
                  <a:schemeClr val="bg1"/>
                </a:solidFill>
                <a:latin typeface="DIN 1451 Engschrift" panose="020B0603050302020204" pitchFamily="34" charset="0"/>
              </a:rPr>
              <a:t>Kaputte Hand wurde nach Gebet ein gutes Stück besser (weniger Schmerzen).</a:t>
            </a:r>
          </a:p>
          <a:p>
            <a:r>
              <a:rPr lang="de-CH" sz="500" dirty="0">
                <a:solidFill>
                  <a:schemeClr val="bg1"/>
                </a:solidFill>
                <a:latin typeface="DIN 1451 Engschrift" panose="020B0603050302020204" pitchFamily="34" charset="0"/>
              </a:rPr>
              <a:t> </a:t>
            </a:r>
          </a:p>
          <a:p>
            <a:r>
              <a:rPr lang="de-CH" sz="500" dirty="0">
                <a:solidFill>
                  <a:schemeClr val="bg1"/>
                </a:solidFill>
                <a:latin typeface="DIN 1451 Engschrift" panose="020B0603050302020204" pitchFamily="34" charset="0"/>
              </a:rPr>
              <a:t>Jemand erlebt, wie seine Identität in Jesus immer fester und auch im Alltag realer wird, weil er täglich Gottes Sicht und Wahrheit über sich ausspricht &amp; "proklamiert".</a:t>
            </a:r>
          </a:p>
          <a:p>
            <a:r>
              <a:rPr lang="de-CH" sz="500" dirty="0">
                <a:solidFill>
                  <a:schemeClr val="bg1"/>
                </a:solidFill>
                <a:latin typeface="DIN 1451 Engschrift" panose="020B0603050302020204" pitchFamily="34" charset="0"/>
              </a:rPr>
              <a:t> </a:t>
            </a:r>
          </a:p>
          <a:p>
            <a:r>
              <a:rPr lang="de-CH" sz="500" dirty="0">
                <a:solidFill>
                  <a:schemeClr val="bg1"/>
                </a:solidFill>
                <a:latin typeface="DIN 1451 Engschrift" panose="020B0603050302020204" pitchFamily="34" charset="0"/>
              </a:rPr>
              <a:t>Auf einen Hinweis des Heiligen Geistes jemandem eine Mail geschrieben. Es schien, wie wenn Gott die Worte dazu eingab.</a:t>
            </a:r>
          </a:p>
          <a:p>
            <a:r>
              <a:rPr lang="de-CH" sz="500" dirty="0">
                <a:solidFill>
                  <a:schemeClr val="bg1"/>
                </a:solidFill>
                <a:latin typeface="DIN 1451 Engschrift" panose="020B0603050302020204" pitchFamily="34" charset="0"/>
              </a:rPr>
              <a:t> </a:t>
            </a:r>
          </a:p>
          <a:p>
            <a:r>
              <a:rPr lang="de-CH" sz="500" dirty="0">
                <a:solidFill>
                  <a:schemeClr val="bg1"/>
                </a:solidFill>
                <a:latin typeface="DIN 1451 Engschrift" panose="020B0603050302020204" pitchFamily="34" charset="0"/>
              </a:rPr>
              <a:t>Eine Frau kam schon ewige Zeiten nicht mehr ins Prisma. Sie hatte den starken Eindruck, dass sie heute kommen müsse. Die Message war fast Wort für Wort auf sie und ihre Situation zugeschnitten. Ein göttliches Setup :)! Anschließend langes Gespräch...</a:t>
            </a:r>
          </a:p>
          <a:p>
            <a:r>
              <a:rPr lang="de-CH" sz="500" dirty="0">
                <a:solidFill>
                  <a:schemeClr val="bg1"/>
                </a:solidFill>
                <a:latin typeface="DIN 1451 Engschrift" panose="020B0603050302020204" pitchFamily="34" charset="0"/>
              </a:rPr>
              <a:t> </a:t>
            </a:r>
          </a:p>
          <a:p>
            <a:r>
              <a:rPr lang="de-CH" sz="500" dirty="0">
                <a:solidFill>
                  <a:schemeClr val="bg1"/>
                </a:solidFill>
                <a:latin typeface="DIN 1451 Engschrift" panose="020B0603050302020204" pitchFamily="34" charset="0"/>
              </a:rPr>
              <a:t>Wildfremder auf der Straße mit Krücken und Fussbandage (Bänder) kann verblüfft, nach Gebet, besser und praktisch schmerzfrei laufen.</a:t>
            </a:r>
          </a:p>
        </p:txBody>
      </p:sp>
      <p:sp>
        <p:nvSpPr>
          <p:cNvPr id="6" name="Textfeld 5"/>
          <p:cNvSpPr txBox="1"/>
          <p:nvPr/>
        </p:nvSpPr>
        <p:spPr>
          <a:xfrm>
            <a:off x="7521634" y="966791"/>
            <a:ext cx="2520280" cy="4070345"/>
          </a:xfrm>
          <a:prstGeom prst="rect">
            <a:avLst/>
          </a:prstGeom>
          <a:noFill/>
        </p:spPr>
        <p:txBody>
          <a:bodyPr wrap="square" rtlCol="0">
            <a:spAutoFit/>
          </a:bodyPr>
          <a:lstStyle/>
          <a:p>
            <a:r>
              <a:rPr lang="de-CH" sz="550" dirty="0">
                <a:solidFill>
                  <a:schemeClr val="bg1"/>
                </a:solidFill>
                <a:latin typeface="DIN 1451 Engschrift" panose="020B0603050302020204" pitchFamily="34" charset="0"/>
              </a:rPr>
              <a:t>Bänderriss - aber kann voll arbeiten, weil keine Schmerzen. Danke Jesus!</a:t>
            </a:r>
          </a:p>
          <a:p>
            <a:r>
              <a:rPr lang="de-CH" sz="550" dirty="0">
                <a:solidFill>
                  <a:schemeClr val="bg1"/>
                </a:solidFill>
                <a:latin typeface="DIN 1451 Engschrift" panose="020B0603050302020204" pitchFamily="34" charset="0"/>
              </a:rPr>
              <a:t> </a:t>
            </a:r>
          </a:p>
          <a:p>
            <a:r>
              <a:rPr lang="de-CH" sz="550" dirty="0">
                <a:solidFill>
                  <a:schemeClr val="bg1"/>
                </a:solidFill>
                <a:latin typeface="DIN 1451 Engschrift" panose="020B0603050302020204" pitchFamily="34" charset="0"/>
              </a:rPr>
              <a:t>Jemand wollte sich eigentlich nach einem Gottesdienst das Leben nehmen - dort bekam die Person neue Hoffnung und nahm eine neue Wendung!</a:t>
            </a:r>
          </a:p>
          <a:p>
            <a:r>
              <a:rPr lang="de-CH" sz="550" dirty="0">
                <a:solidFill>
                  <a:schemeClr val="bg1"/>
                </a:solidFill>
                <a:latin typeface="DIN 1451 Engschrift" panose="020B0603050302020204" pitchFamily="34" charset="0"/>
              </a:rPr>
              <a:t> </a:t>
            </a:r>
          </a:p>
          <a:p>
            <a:r>
              <a:rPr lang="de-CH" sz="550" dirty="0">
                <a:solidFill>
                  <a:schemeClr val="bg1"/>
                </a:solidFill>
                <a:latin typeface="DIN 1451 Engschrift" panose="020B0603050302020204" pitchFamily="34" charset="0"/>
              </a:rPr>
              <a:t>Mit großen Fragen und Sorgen einen ganzen Morgen mit Gott verbracht. Er ermutigte stark und gab neue Perspektive!</a:t>
            </a:r>
          </a:p>
          <a:p>
            <a:r>
              <a:rPr lang="de-CH" sz="550" dirty="0">
                <a:solidFill>
                  <a:schemeClr val="bg1"/>
                </a:solidFill>
                <a:latin typeface="DIN 1451 Engschrift" panose="020B0603050302020204" pitchFamily="34" charset="0"/>
              </a:rPr>
              <a:t> </a:t>
            </a:r>
          </a:p>
          <a:p>
            <a:r>
              <a:rPr lang="de-CH" sz="550" dirty="0">
                <a:solidFill>
                  <a:schemeClr val="bg1"/>
                </a:solidFill>
                <a:latin typeface="DIN 1451 Engschrift" panose="020B0603050302020204" pitchFamily="34" charset="0"/>
              </a:rPr>
              <a:t>Gott nahm meine Gleichgültigkeit weg und machte mein Herz weicher.</a:t>
            </a:r>
          </a:p>
          <a:p>
            <a:r>
              <a:rPr lang="de-CH" sz="550" dirty="0">
                <a:solidFill>
                  <a:schemeClr val="bg1"/>
                </a:solidFill>
                <a:latin typeface="DIN 1451 Engschrift" panose="020B0603050302020204" pitchFamily="34" charset="0"/>
              </a:rPr>
              <a:t> </a:t>
            </a:r>
          </a:p>
          <a:p>
            <a:r>
              <a:rPr lang="de-CH" sz="550" dirty="0">
                <a:solidFill>
                  <a:schemeClr val="bg1"/>
                </a:solidFill>
                <a:latin typeface="DIN 1451 Engschrift" panose="020B0603050302020204" pitchFamily="34" charset="0"/>
              </a:rPr>
              <a:t>Spannende Diskussion über den Glauben und es war toll zu zweit zu sein. Konnte auch noch für Kopfschmerzen beten, auch wenn nicht unmittelbar etwas geschah...</a:t>
            </a:r>
          </a:p>
          <a:p>
            <a:r>
              <a:rPr lang="de-CH" sz="550" dirty="0">
                <a:solidFill>
                  <a:schemeClr val="bg1"/>
                </a:solidFill>
                <a:latin typeface="DIN 1451 Engschrift" panose="020B0603050302020204" pitchFamily="34" charset="0"/>
              </a:rPr>
              <a:t> </a:t>
            </a:r>
          </a:p>
          <a:p>
            <a:r>
              <a:rPr lang="de-CH" sz="550" dirty="0">
                <a:solidFill>
                  <a:schemeClr val="bg1"/>
                </a:solidFill>
                <a:latin typeface="DIN 1451 Engschrift" panose="020B0603050302020204" pitchFamily="34" charset="0"/>
              </a:rPr>
              <a:t>Nach Unfall erneuter Nasenbruch (4.Mal) - konnte wieder vollständig gerichtet werden. Leute beteten dafür.</a:t>
            </a:r>
          </a:p>
          <a:p>
            <a:r>
              <a:rPr lang="de-CH" sz="550" dirty="0">
                <a:solidFill>
                  <a:schemeClr val="bg1"/>
                </a:solidFill>
                <a:latin typeface="DIN 1451 Engschrift" panose="020B0603050302020204" pitchFamily="34" charset="0"/>
              </a:rPr>
              <a:t> </a:t>
            </a:r>
          </a:p>
          <a:p>
            <a:r>
              <a:rPr lang="de-CH" sz="550" dirty="0">
                <a:solidFill>
                  <a:schemeClr val="bg1"/>
                </a:solidFill>
                <a:latin typeface="DIN 1451 Engschrift" panose="020B0603050302020204" pitchFamily="34" charset="0"/>
              </a:rPr>
              <a:t>3200.- kamen im O2 für die Arbeit im arabischen Raum an einem Abend zusammen. Beeindruckend, wie Gott Menschen und Herzen bewegt!</a:t>
            </a:r>
          </a:p>
          <a:p>
            <a:r>
              <a:rPr lang="de-CH" sz="550" dirty="0">
                <a:solidFill>
                  <a:schemeClr val="bg1"/>
                </a:solidFill>
                <a:latin typeface="DIN 1451 Engschrift" panose="020B0603050302020204" pitchFamily="34" charset="0"/>
              </a:rPr>
              <a:t> </a:t>
            </a:r>
          </a:p>
          <a:p>
            <a:r>
              <a:rPr lang="de-CH" sz="550" dirty="0">
                <a:solidFill>
                  <a:schemeClr val="bg1"/>
                </a:solidFill>
                <a:latin typeface="DIN 1451 Engschrift" panose="020B0603050302020204" pitchFamily="34" charset="0"/>
              </a:rPr>
              <a:t>Schlüsselwunder: nach Wochen "erschien" Schlüsselbund in einem Schneeklumpen, obwohl es bei Verlust gar nicht schneite...</a:t>
            </a:r>
          </a:p>
          <a:p>
            <a:r>
              <a:rPr lang="de-CH" sz="550" dirty="0">
                <a:solidFill>
                  <a:schemeClr val="bg1"/>
                </a:solidFill>
                <a:latin typeface="DIN 1451 Engschrift" panose="020B0603050302020204" pitchFamily="34" charset="0"/>
              </a:rPr>
              <a:t> </a:t>
            </a:r>
          </a:p>
          <a:p>
            <a:r>
              <a:rPr lang="de-CH" sz="550" dirty="0">
                <a:solidFill>
                  <a:schemeClr val="bg1"/>
                </a:solidFill>
                <a:latin typeface="DIN 1451 Engschrift" panose="020B0603050302020204" pitchFamily="34" charset="0"/>
              </a:rPr>
              <a:t>Es ist (endlich) jemand zum </a:t>
            </a:r>
            <a:r>
              <a:rPr lang="de-CH" sz="550" dirty="0" err="1">
                <a:solidFill>
                  <a:schemeClr val="bg1"/>
                </a:solidFill>
                <a:latin typeface="DIN 1451 Engschrift" panose="020B0603050302020204" pitchFamily="34" charset="0"/>
              </a:rPr>
              <a:t>SundayNight</a:t>
            </a:r>
            <a:r>
              <a:rPr lang="de-CH" sz="550" dirty="0">
                <a:solidFill>
                  <a:schemeClr val="bg1"/>
                </a:solidFill>
                <a:latin typeface="DIN 1451 Engschrift" panose="020B0603050302020204" pitchFamily="34" charset="0"/>
              </a:rPr>
              <a:t> gekommen, den ich eingeladen habe. :)</a:t>
            </a:r>
          </a:p>
          <a:p>
            <a:r>
              <a:rPr lang="de-CH" sz="550" dirty="0">
                <a:solidFill>
                  <a:schemeClr val="bg1"/>
                </a:solidFill>
                <a:latin typeface="DIN 1451 Engschrift" panose="020B0603050302020204" pitchFamily="34" charset="0"/>
              </a:rPr>
              <a:t> </a:t>
            </a:r>
          </a:p>
          <a:p>
            <a:r>
              <a:rPr lang="de-CH" sz="550" dirty="0">
                <a:solidFill>
                  <a:schemeClr val="bg1"/>
                </a:solidFill>
                <a:latin typeface="DIN 1451 Engschrift" panose="020B0603050302020204" pitchFamily="34" charset="0"/>
              </a:rPr>
              <a:t>Heftigste Zahnschmerzen aufgrund Wurzelentzündung heilte Gott nach Gebet (am nächsten Tag) und es ist jetzt einfach gut.</a:t>
            </a:r>
          </a:p>
          <a:p>
            <a:r>
              <a:rPr lang="de-CH" sz="550" dirty="0">
                <a:solidFill>
                  <a:schemeClr val="bg1"/>
                </a:solidFill>
                <a:latin typeface="DIN 1451 Engschrift" panose="020B0603050302020204" pitchFamily="34" charset="0"/>
              </a:rPr>
              <a:t> </a:t>
            </a:r>
          </a:p>
          <a:p>
            <a:r>
              <a:rPr lang="de-CH" sz="550" dirty="0">
                <a:solidFill>
                  <a:schemeClr val="bg1"/>
                </a:solidFill>
                <a:latin typeface="DIN 1451 Engschrift" panose="020B0603050302020204" pitchFamily="34" charset="0"/>
              </a:rPr>
              <a:t>Cooler Nachbarschaftskontakt und kurzes Gespräch ergeben, als sie die Worship-Proben vom O2 hörten.</a:t>
            </a:r>
          </a:p>
          <a:p>
            <a:r>
              <a:rPr lang="de-CH" sz="550" dirty="0">
                <a:solidFill>
                  <a:schemeClr val="bg1"/>
                </a:solidFill>
                <a:latin typeface="DIN 1451 Engschrift" panose="020B0603050302020204" pitchFamily="34" charset="0"/>
              </a:rPr>
              <a:t> </a:t>
            </a:r>
          </a:p>
          <a:p>
            <a:r>
              <a:rPr lang="de-CH" sz="550" dirty="0">
                <a:solidFill>
                  <a:schemeClr val="bg1"/>
                </a:solidFill>
                <a:latin typeface="DIN 1451 Engschrift" panose="020B0603050302020204" pitchFamily="34" charset="0"/>
              </a:rPr>
              <a:t>An einem Weihnachtsessen viele sehr gute Gespräche über Jesus geführt und ein ganzer Tisch war mitten im Gespräch. Ich war erstaunlicherweise sehr entspannt!</a:t>
            </a:r>
          </a:p>
          <a:p>
            <a:r>
              <a:rPr lang="de-CH" sz="550" dirty="0">
                <a:solidFill>
                  <a:schemeClr val="bg1"/>
                </a:solidFill>
                <a:latin typeface="DIN 1451 Engschrift" panose="020B0603050302020204" pitchFamily="34" charset="0"/>
              </a:rPr>
              <a:t> </a:t>
            </a:r>
          </a:p>
          <a:p>
            <a:r>
              <a:rPr lang="de-CH" sz="550" dirty="0">
                <a:solidFill>
                  <a:schemeClr val="bg1"/>
                </a:solidFill>
                <a:latin typeface="DIN 1451 Engschrift" panose="020B0603050302020204" pitchFamily="34" charset="0"/>
              </a:rPr>
              <a:t>Unser Kind in der Menge verloren. Mitten in großer Angst Gott angebetet und unseren Sohn dann wieder gefunden :).</a:t>
            </a:r>
          </a:p>
          <a:p>
            <a:r>
              <a:rPr lang="de-CH" sz="550" dirty="0">
                <a:solidFill>
                  <a:schemeClr val="bg1"/>
                </a:solidFill>
                <a:latin typeface="DIN 1451 Engschrift" panose="020B0603050302020204" pitchFamily="34" charset="0"/>
              </a:rPr>
              <a:t> </a:t>
            </a:r>
          </a:p>
          <a:p>
            <a:r>
              <a:rPr lang="de-CH" sz="550" dirty="0">
                <a:solidFill>
                  <a:schemeClr val="bg1"/>
                </a:solidFill>
                <a:latin typeface="DIN 1451 Engschrift" panose="020B0603050302020204" pitchFamily="34" charset="0"/>
              </a:rPr>
              <a:t>Spezielle Begegnung mit einer Magersüchtigen im Krankenhaus. Auch gebetet... Am nächsten Morgen hat sie zum ersten Mal wieder gegessen und eine neue Richtung bekommen!</a:t>
            </a:r>
          </a:p>
          <a:p>
            <a:r>
              <a:rPr lang="de-CH" sz="550" dirty="0">
                <a:solidFill>
                  <a:schemeClr val="bg1"/>
                </a:solidFill>
                <a:latin typeface="DIN 1451 Engschrift" panose="020B0603050302020204" pitchFamily="34" charset="0"/>
              </a:rPr>
              <a:t> </a:t>
            </a:r>
          </a:p>
          <a:p>
            <a:r>
              <a:rPr lang="de-CH" sz="550" dirty="0">
                <a:solidFill>
                  <a:schemeClr val="bg1"/>
                </a:solidFill>
                <a:latin typeface="DIN 1451 Engschrift" panose="020B0603050302020204" pitchFamily="34" charset="0"/>
              </a:rPr>
              <a:t>Jemand hat Jesus zum ersten mal ins Leben eingeladen! </a:t>
            </a:r>
            <a:r>
              <a:rPr lang="de-CH" sz="550" dirty="0" err="1">
                <a:solidFill>
                  <a:schemeClr val="bg1"/>
                </a:solidFill>
                <a:latin typeface="DIN 1451 Engschrift" panose="020B0603050302020204" pitchFamily="34" charset="0"/>
              </a:rPr>
              <a:t>Juppiiii</a:t>
            </a:r>
            <a:r>
              <a:rPr lang="de-CH" sz="550" dirty="0">
                <a:solidFill>
                  <a:schemeClr val="bg1"/>
                </a:solidFill>
                <a:latin typeface="DIN 1451 Engschrift" panose="020B0603050302020204" pitchFamily="34" charset="0"/>
              </a:rPr>
              <a:t>!</a:t>
            </a:r>
          </a:p>
          <a:p>
            <a:r>
              <a:rPr lang="de-CH" sz="550" dirty="0">
                <a:solidFill>
                  <a:schemeClr val="bg1"/>
                </a:solidFill>
                <a:latin typeface="DIN 1451 Engschrift" panose="020B0603050302020204" pitchFamily="34" charset="0"/>
              </a:rPr>
              <a:t> </a:t>
            </a:r>
          </a:p>
          <a:p>
            <a:r>
              <a:rPr lang="de-CH" sz="550" dirty="0">
                <a:solidFill>
                  <a:schemeClr val="bg1"/>
                </a:solidFill>
                <a:latin typeface="DIN 1451 Engschrift" panose="020B0603050302020204" pitchFamily="34" charset="0"/>
              </a:rPr>
              <a:t>Eine Frau mit massiven Ohrenproblemen heilte Gott nach Gebet auf der Straße. Sie bestätigte es einige Wochen später bei einem Wiedersehen.</a:t>
            </a:r>
          </a:p>
          <a:p>
            <a:r>
              <a:rPr lang="de-CH" sz="550" dirty="0">
                <a:solidFill>
                  <a:schemeClr val="bg1"/>
                </a:solidFill>
                <a:latin typeface="DIN 1451 Engschrift" panose="020B0603050302020204" pitchFamily="34" charset="0"/>
              </a:rPr>
              <a:t> </a:t>
            </a:r>
          </a:p>
          <a:p>
            <a:r>
              <a:rPr lang="de-CH" sz="550" dirty="0">
                <a:solidFill>
                  <a:schemeClr val="bg1"/>
                </a:solidFill>
                <a:latin typeface="DIN 1451 Engschrift" panose="020B0603050302020204" pitchFamily="34" charset="0"/>
              </a:rPr>
              <a:t>Bei einer </a:t>
            </a:r>
            <a:r>
              <a:rPr lang="de-CH" sz="550" dirty="0" err="1">
                <a:solidFill>
                  <a:schemeClr val="bg1"/>
                </a:solidFill>
                <a:latin typeface="DIN 1451 Engschrift" panose="020B0603050302020204" pitchFamily="34" charset="0"/>
              </a:rPr>
              <a:t>Guezliverteilaktion</a:t>
            </a:r>
            <a:r>
              <a:rPr lang="de-CH" sz="550" dirty="0">
                <a:solidFill>
                  <a:schemeClr val="bg1"/>
                </a:solidFill>
                <a:latin typeface="DIN 1451 Engschrift" panose="020B0603050302020204" pitchFamily="34" charset="0"/>
              </a:rPr>
              <a:t> wollte zuerst kaum jemand etwas annehmen. Jemand entschied sich permanent im Hintergrund zu beten und siehe da: plötzlich wollten alle </a:t>
            </a:r>
            <a:r>
              <a:rPr lang="de-CH" sz="550" dirty="0" err="1">
                <a:solidFill>
                  <a:schemeClr val="bg1"/>
                </a:solidFill>
                <a:latin typeface="DIN 1451 Engschrift" panose="020B0603050302020204" pitchFamily="34" charset="0"/>
              </a:rPr>
              <a:t>Guezli</a:t>
            </a:r>
            <a:r>
              <a:rPr lang="de-CH" sz="550" dirty="0">
                <a:solidFill>
                  <a:schemeClr val="bg1"/>
                </a:solidFill>
                <a:latin typeface="DIN 1451 Engschrift" panose="020B0603050302020204" pitchFamily="34" charset="0"/>
              </a:rPr>
              <a:t> haben :).</a:t>
            </a:r>
          </a:p>
          <a:p>
            <a:r>
              <a:rPr lang="de-CH" sz="550" dirty="0">
                <a:solidFill>
                  <a:schemeClr val="bg1"/>
                </a:solidFill>
                <a:latin typeface="DIN 1451 Engschrift" panose="020B0603050302020204" pitchFamily="34" charset="0"/>
              </a:rPr>
              <a:t> </a:t>
            </a:r>
          </a:p>
          <a:p>
            <a:r>
              <a:rPr lang="de-CH" sz="550" dirty="0">
                <a:solidFill>
                  <a:schemeClr val="bg1"/>
                </a:solidFill>
                <a:latin typeface="DIN 1451 Engschrift" panose="020B0603050302020204" pitchFamily="34" charset="0"/>
              </a:rPr>
              <a:t>Gott sprach mich an bezüglich meinen Finanzen und ich richtete unmittelbar danach einen Dauerauftrag ein... :)</a:t>
            </a:r>
            <a:endParaRPr lang="de-CH" sz="550" dirty="0">
              <a:solidFill>
                <a:schemeClr val="bg1"/>
              </a:solidFill>
              <a:latin typeface="DIN 1451 Engschrift" panose="020B0603050302020204" pitchFamily="34" charset="0"/>
            </a:endParaRPr>
          </a:p>
        </p:txBody>
      </p:sp>
    </p:spTree>
    <p:extLst>
      <p:ext uri="{BB962C8B-B14F-4D97-AF65-F5344CB8AC3E}">
        <p14:creationId xmlns:p14="http://schemas.microsoft.com/office/powerpoint/2010/main" val="1124229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323528" y="1563638"/>
            <a:ext cx="8424936" cy="1862048"/>
          </a:xfrm>
          <a:prstGeom prst="rect">
            <a:avLst/>
          </a:prstGeom>
        </p:spPr>
        <p:txBody>
          <a:bodyPr wrap="square">
            <a:spAutoFit/>
          </a:bodyPr>
          <a:lstStyle/>
          <a:p>
            <a:pPr algn="ctr"/>
            <a:r>
              <a:rPr lang="de-CH" sz="11500" dirty="0" smtClean="0">
                <a:solidFill>
                  <a:schemeClr val="bg1"/>
                </a:solidFill>
                <a:latin typeface="DIN 1451 Engschrift" panose="020B0603050302020204" pitchFamily="34" charset="0"/>
              </a:rPr>
              <a:t>30</a:t>
            </a:r>
            <a:endParaRPr lang="de-CH" sz="4000" dirty="0" smtClean="0">
              <a:solidFill>
                <a:schemeClr val="bg1"/>
              </a:solidFill>
              <a:latin typeface="DIN 1451 Engschrift" panose="020B0603050302020204" pitchFamily="34" charset="0"/>
            </a:endParaRPr>
          </a:p>
        </p:txBody>
      </p:sp>
    </p:spTree>
    <p:extLst>
      <p:ext uri="{BB962C8B-B14F-4D97-AF65-F5344CB8AC3E}">
        <p14:creationId xmlns:p14="http://schemas.microsoft.com/office/powerpoint/2010/main" val="254902476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323528" y="1563638"/>
            <a:ext cx="8424936" cy="1862048"/>
          </a:xfrm>
          <a:prstGeom prst="rect">
            <a:avLst/>
          </a:prstGeom>
        </p:spPr>
        <p:txBody>
          <a:bodyPr wrap="square">
            <a:spAutoFit/>
          </a:bodyPr>
          <a:lstStyle/>
          <a:p>
            <a:pPr algn="ctr"/>
            <a:r>
              <a:rPr lang="de-CH" sz="11500" dirty="0" smtClean="0">
                <a:solidFill>
                  <a:schemeClr val="bg1"/>
                </a:solidFill>
                <a:latin typeface="DIN 1451 Engschrift" panose="020B0603050302020204" pitchFamily="34" charset="0"/>
              </a:rPr>
              <a:t>145</a:t>
            </a:r>
            <a:endParaRPr lang="de-CH" sz="4000" dirty="0" smtClean="0">
              <a:solidFill>
                <a:schemeClr val="bg1"/>
              </a:solidFill>
              <a:latin typeface="DIN 1451 Engschrift" panose="020B0603050302020204" pitchFamily="34" charset="0"/>
            </a:endParaRPr>
          </a:p>
        </p:txBody>
      </p:sp>
    </p:spTree>
    <p:extLst>
      <p:ext uri="{BB962C8B-B14F-4D97-AF65-F5344CB8AC3E}">
        <p14:creationId xmlns:p14="http://schemas.microsoft.com/office/powerpoint/2010/main" val="77583984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323528" y="1563638"/>
            <a:ext cx="8424936" cy="1862048"/>
          </a:xfrm>
          <a:prstGeom prst="rect">
            <a:avLst/>
          </a:prstGeom>
        </p:spPr>
        <p:txBody>
          <a:bodyPr wrap="square">
            <a:spAutoFit/>
          </a:bodyPr>
          <a:lstStyle/>
          <a:p>
            <a:pPr algn="ctr"/>
            <a:r>
              <a:rPr lang="de-CH" sz="11500" dirty="0" smtClean="0">
                <a:solidFill>
                  <a:schemeClr val="bg1"/>
                </a:solidFill>
                <a:latin typeface="DIN 1451 Engschrift" panose="020B0603050302020204" pitchFamily="34" charset="0"/>
              </a:rPr>
              <a:t>317</a:t>
            </a:r>
            <a:endParaRPr lang="de-CH" sz="4000" dirty="0" smtClean="0">
              <a:solidFill>
                <a:schemeClr val="bg1"/>
              </a:solidFill>
              <a:latin typeface="DIN 1451 Engschrift" panose="020B0603050302020204" pitchFamily="34" charset="0"/>
            </a:endParaRPr>
          </a:p>
        </p:txBody>
      </p:sp>
    </p:spTree>
    <p:extLst>
      <p:ext uri="{BB962C8B-B14F-4D97-AF65-F5344CB8AC3E}">
        <p14:creationId xmlns:p14="http://schemas.microsoft.com/office/powerpoint/2010/main" val="407834984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200</Words>
  <Application>Microsoft Office PowerPoint</Application>
  <PresentationFormat>Bildschirmpräsentation (16:9)</PresentationFormat>
  <Paragraphs>182</Paragraphs>
  <Slides>11</Slides>
  <Notes>5</Notes>
  <HiddenSlides>0</HiddenSlides>
  <MMClips>0</MMClips>
  <ScaleCrop>false</ScaleCrop>
  <HeadingPairs>
    <vt:vector size="4" baseType="variant">
      <vt:variant>
        <vt:lpstr>Design</vt:lpstr>
      </vt:variant>
      <vt:variant>
        <vt:i4>1</vt:i4>
      </vt:variant>
      <vt:variant>
        <vt:lpstr>Folientitel</vt:lpstr>
      </vt:variant>
      <vt:variant>
        <vt:i4>11</vt:i4>
      </vt:variant>
    </vt:vector>
  </HeadingPairs>
  <TitlesOfParts>
    <vt:vector size="12" baseType="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Rene.Christen</dc:creator>
  <cp:lastModifiedBy>Michael Berra</cp:lastModifiedBy>
  <cp:revision>251</cp:revision>
  <cp:lastPrinted>2012-02-10T15:21:25Z</cp:lastPrinted>
  <dcterms:created xsi:type="dcterms:W3CDTF">2012-01-30T09:54:36Z</dcterms:created>
  <dcterms:modified xsi:type="dcterms:W3CDTF">2014-01-05T14:03:58Z</dcterms:modified>
</cp:coreProperties>
</file>