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554" r:id="rId2"/>
    <p:sldId id="576" r:id="rId3"/>
    <p:sldId id="577" r:id="rId4"/>
    <p:sldId id="570" r:id="rId5"/>
    <p:sldId id="555" r:id="rId6"/>
    <p:sldId id="571" r:id="rId7"/>
    <p:sldId id="575" r:id="rId8"/>
    <p:sldId id="572" r:id="rId9"/>
    <p:sldId id="573" r:id="rId10"/>
    <p:sldId id="574" r:id="rId11"/>
    <p:sldId id="563" r:id="rId12"/>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B5C"/>
    <a:srgbClr val="615E4F"/>
    <a:srgbClr val="65634B"/>
    <a:srgbClr val="8D8A69"/>
    <a:srgbClr val="6C6A48"/>
    <a:srgbClr val="5A5838"/>
    <a:srgbClr val="43422A"/>
    <a:srgbClr val="333300"/>
    <a:srgbClr val="B25E02"/>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autoAdjust="0"/>
    <p:restoredTop sz="97592" autoAdjust="0"/>
  </p:normalViewPr>
  <p:slideViewPr>
    <p:cSldViewPr>
      <p:cViewPr>
        <p:scale>
          <a:sx n="75" d="100"/>
          <a:sy n="75" d="100"/>
        </p:scale>
        <p:origin x="-1704" y="-7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062FD13-C238-4E13-9B06-82A20FBB2FF9}" type="datetimeFigureOut">
              <a:rPr lang="de-CH" smtClean="0"/>
              <a:t>10.09.2017</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FC97C11-A980-4612-A571-00C14C945F6A}" type="slidenum">
              <a:rPr lang="de-CH" smtClean="0"/>
              <a:t>‹Nr.›</a:t>
            </a:fld>
            <a:endParaRPr lang="de-CH"/>
          </a:p>
        </p:txBody>
      </p:sp>
    </p:spTree>
    <p:extLst>
      <p:ext uri="{BB962C8B-B14F-4D97-AF65-F5344CB8AC3E}">
        <p14:creationId xmlns:p14="http://schemas.microsoft.com/office/powerpoint/2010/main" val="175283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CH" dirty="0"/>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15760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339021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18575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375296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CH"/>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353648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CH"/>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304453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8" name="Fußzeilenplatzhalter 7"/>
          <p:cNvSpPr>
            <a:spLocks noGrp="1"/>
          </p:cNvSpPr>
          <p:nvPr>
            <p:ph type="ftr" sz="quarter" idx="11"/>
          </p:nvPr>
        </p:nvSpPr>
        <p:spPr>
          <a:xfrm>
            <a:off x="3124200" y="4767263"/>
            <a:ext cx="2895600" cy="273844"/>
          </a:xfrm>
          <a:prstGeom prst="rect">
            <a:avLst/>
          </a:prstGeom>
        </p:spPr>
        <p:txBody>
          <a:bodyPr/>
          <a:lstStyle/>
          <a:p>
            <a:endParaRPr lang="de-CH"/>
          </a:p>
        </p:txBody>
      </p:sp>
      <p:sp>
        <p:nvSpPr>
          <p:cNvPr id="9" name="Foliennummernplatzhalter 8"/>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273284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4" name="Fußzeilenplatzhalter 3"/>
          <p:cNvSpPr>
            <a:spLocks noGrp="1"/>
          </p:cNvSpPr>
          <p:nvPr>
            <p:ph type="ftr" sz="quarter" idx="11"/>
          </p:nvPr>
        </p:nvSpPr>
        <p:spPr>
          <a:xfrm>
            <a:off x="3124200" y="4767263"/>
            <a:ext cx="2895600" cy="273844"/>
          </a:xfrm>
          <a:prstGeom prst="rect">
            <a:avLst/>
          </a:prstGeom>
        </p:spPr>
        <p:txBody>
          <a:bodyPr/>
          <a:lstStyle/>
          <a:p>
            <a:endParaRPr lang="de-CH"/>
          </a:p>
        </p:txBody>
      </p:sp>
      <p:sp>
        <p:nvSpPr>
          <p:cNvPr id="5" name="Foliennummernplatzhalter 4"/>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167814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3" name="Fußzeilenplatzhalter 2"/>
          <p:cNvSpPr>
            <a:spLocks noGrp="1"/>
          </p:cNvSpPr>
          <p:nvPr>
            <p:ph type="ftr" sz="quarter" idx="11"/>
          </p:nvPr>
        </p:nvSpPr>
        <p:spPr>
          <a:xfrm>
            <a:off x="3124200" y="4767263"/>
            <a:ext cx="2895600" cy="273844"/>
          </a:xfrm>
          <a:prstGeom prst="rect">
            <a:avLst/>
          </a:prstGeom>
        </p:spPr>
        <p:txBody>
          <a:bodyPr/>
          <a:lstStyle/>
          <a:p>
            <a:endParaRPr lang="de-CH"/>
          </a:p>
        </p:txBody>
      </p:sp>
      <p:sp>
        <p:nvSpPr>
          <p:cNvPr id="4" name="Foliennummernplatzhalter 3"/>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51220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CH"/>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350475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026B3718-64C4-4C8E-8A46-3F1D0AFEAB99}" type="datetimeFigureOut">
              <a:rPr lang="de-CH" smtClean="0"/>
              <a:t>10.09.2017</a:t>
            </a:fld>
            <a:endParaRPr lang="de-CH"/>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CH"/>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F4239B7B-8FAD-4638-9DCC-DD50FFD7D10B}" type="slidenum">
              <a:rPr lang="de-CH" smtClean="0"/>
              <a:t>‹Nr.›</a:t>
            </a:fld>
            <a:endParaRPr lang="de-CH"/>
          </a:p>
        </p:txBody>
      </p:sp>
    </p:spTree>
    <p:extLst>
      <p:ext uri="{BB962C8B-B14F-4D97-AF65-F5344CB8AC3E}">
        <p14:creationId xmlns:p14="http://schemas.microsoft.com/office/powerpoint/2010/main" val="40868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75656" y="205978"/>
            <a:ext cx="7211144" cy="85725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1475656" y="1200151"/>
            <a:ext cx="7211144" cy="3394472"/>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11337622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5" cy="5143498"/>
          </a:xfrm>
          <a:prstGeom prst="rect">
            <a:avLst/>
          </a:prstGeom>
        </p:spPr>
      </p:pic>
    </p:spTree>
    <p:extLst>
      <p:ext uri="{BB962C8B-B14F-4D97-AF65-F5344CB8AC3E}">
        <p14:creationId xmlns:p14="http://schemas.microsoft.com/office/powerpoint/2010/main" val="3488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rv2.dlz.network.prisma\KIP\Grafikdaten\Flyer\O2\O2 Sunday Night\2017 O2 Sunday Nights\14 ICH BIN AUCH PASTOR\pas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131590"/>
            <a:ext cx="5169933" cy="2758008"/>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p:cNvSpPr/>
          <p:nvPr/>
        </p:nvSpPr>
        <p:spPr>
          <a:xfrm>
            <a:off x="971600" y="-38057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
        <p:nvSpPr>
          <p:cNvPr id="9" name="Ellipse 8"/>
          <p:cNvSpPr/>
          <p:nvPr/>
        </p:nvSpPr>
        <p:spPr>
          <a:xfrm>
            <a:off x="971600" y="212393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Tree>
    <p:extLst>
      <p:ext uri="{BB962C8B-B14F-4D97-AF65-F5344CB8AC3E}">
        <p14:creationId xmlns:p14="http://schemas.microsoft.com/office/powerpoint/2010/main" val="226981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44444E-6 1.12893E-6 L 0.00087 0.20851 " pathEditMode="relative" rAng="0" ptsTypes="AA">
                                      <p:cBhvr>
                                        <p:cTn id="16" dur="2000" fill="hold"/>
                                        <p:tgtEl>
                                          <p:spTgt spid="8"/>
                                        </p:tgtEl>
                                        <p:attrNameLst>
                                          <p:attrName>ppt_x</p:attrName>
                                          <p:attrName>ppt_y</p:attrName>
                                        </p:attrNameLst>
                                      </p:cBhvr>
                                      <p:rCtr x="35" y="10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38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3.googleusercontent.com/9hsczUaxYwrZWQnJOTs2sWNEBasHEbxCYvW_jcbG_tiSSWCYiteJ8kB6gTVxKUwOedYanaaEJCfxFy_UnipLy5LR0ePKSNJHJGmlOIeVfKQgr5OBApiWep_uD6rQc5_Agd7LyM_SI-15-4ey-mw7ZbWZkHOSZK9xb82Z0KnkgRpCE4Q1phuZk2sl-NkcoUpbWw8mFWvVfg4roH0LBmUZ2vi1kEu8fBGUzubFI7Ws2yQNFR39DMwYQ8fJ6KaVASbl4nHt-yyoBDDLXNfkdXUc7GphVWK1YGeSniwN0ZsA635nYSqsSklH-OevJ9PXFThfRDHCRJQ11ZTp40rp8K-7neR134Ta7nVPUZQKdptoyPU_pkphlXBvpE8gq9GyXfCCF37BmiCsqSjbd5267xeYskjUB6ksz4-QS1r9nyPYGv0LPYz4lnTKTvhCEljbhWqBuH8eXdbD33ovrnPkBGCzpc1sDOxtbZK6hioSdYsQVzajpwcV4Y1V9FkLo_1AI_WvQCHXRznSLyo1pEWYpgl6XsWUQ8svD_bM5ieBWl-Q-VIlMywtH-9uNEDLRwf5YmbDDUOOmnNyGPAc9mxFyHCVqAarDN6C2IPNBoZhOiuLhVhfGy8JKIYX9g=w599-h898-no"/>
          <p:cNvPicPr>
            <a:picLocks noChangeAspect="1" noChangeArrowheads="1"/>
          </p:cNvPicPr>
          <p:nvPr/>
        </p:nvPicPr>
        <p:blipFill rotWithShape="1">
          <a:blip r:embed="rId2">
            <a:extLst>
              <a:ext uri="{28A0092B-C50C-407E-A947-70E740481C1C}">
                <a14:useLocalDpi xmlns:a14="http://schemas.microsoft.com/office/drawing/2010/main" val="0"/>
              </a:ext>
            </a:extLst>
          </a:blip>
          <a:srcRect l="28829" t="2208" b="52270"/>
          <a:stretch/>
        </p:blipFill>
        <p:spPr bwMode="auto">
          <a:xfrm>
            <a:off x="0" y="0"/>
            <a:ext cx="53640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ldergebnis für papst"/>
          <p:cNvPicPr>
            <a:picLocks noChangeAspect="1" noChangeArrowheads="1"/>
          </p:cNvPicPr>
          <p:nvPr/>
        </p:nvPicPr>
        <p:blipFill rotWithShape="1">
          <a:blip r:embed="rId3">
            <a:extLst>
              <a:ext uri="{28A0092B-C50C-407E-A947-70E740481C1C}">
                <a14:useLocalDpi xmlns:a14="http://schemas.microsoft.com/office/drawing/2010/main" val="0"/>
              </a:ext>
            </a:extLst>
          </a:blip>
          <a:srcRect l="2970" r="8497"/>
          <a:stretch/>
        </p:blipFill>
        <p:spPr bwMode="auto">
          <a:xfrm>
            <a:off x="4499992" y="0"/>
            <a:ext cx="465836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5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1+#ppt_w/2"/>
                                          </p:val>
                                        </p:tav>
                                        <p:tav tm="100000">
                                          <p:val>
                                            <p:strVal val="#ppt_x"/>
                                          </p:val>
                                        </p:tav>
                                      </p:tavLst>
                                    </p:anim>
                                    <p:anim calcmode="lin" valueType="num">
                                      <p:cBhvr additive="base">
                                        <p:cTn id="8"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0-#ppt_w/2"/>
                                          </p:val>
                                        </p:tav>
                                        <p:tav tm="100000">
                                          <p:val>
                                            <p:strVal val="#ppt_x"/>
                                          </p:val>
                                        </p:tav>
                                      </p:tavLst>
                                    </p:anim>
                                    <p:anim calcmode="lin" valueType="num">
                                      <p:cBhvr additive="base">
                                        <p:cTn id="14"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7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971600" y="-38057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
        <p:nvSpPr>
          <p:cNvPr id="6" name="Ellipse 5"/>
          <p:cNvSpPr/>
          <p:nvPr/>
        </p:nvSpPr>
        <p:spPr>
          <a:xfrm>
            <a:off x="971600" y="212393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
        <p:nvSpPr>
          <p:cNvPr id="4" name="Textfeld 3"/>
          <p:cNvSpPr txBox="1"/>
          <p:nvPr/>
        </p:nvSpPr>
        <p:spPr>
          <a:xfrm>
            <a:off x="3779912" y="411510"/>
            <a:ext cx="4968552" cy="4339650"/>
          </a:xfrm>
          <a:prstGeom prst="rect">
            <a:avLst/>
          </a:prstGeom>
          <a:noFill/>
        </p:spPr>
        <p:txBody>
          <a:bodyPr wrap="square" rtlCol="0">
            <a:spAutoFit/>
          </a:bodyPr>
          <a:lstStyle/>
          <a:p>
            <a:pPr algn="ctr">
              <a:lnSpc>
                <a:spcPct val="150000"/>
              </a:lnSpc>
            </a:pPr>
            <a:r>
              <a:rPr lang="de-CH" sz="2400" dirty="0">
                <a:latin typeface="Merriweather" panose="00000500000000000000" pitchFamily="2" charset="0"/>
              </a:rPr>
              <a:t>Und es soll niemand in das Haus des HERRN hineingehen. Nur die Priester und die diensttuenden Leviten, sie sollen hineingehen, denn sie sind heilig.</a:t>
            </a:r>
            <a:endParaRPr lang="de-CH" sz="2400" dirty="0" smtClean="0">
              <a:latin typeface="Merriweather" panose="00000500000000000000" pitchFamily="2" charset="0"/>
            </a:endParaRPr>
          </a:p>
          <a:p>
            <a:pPr algn="ctr">
              <a:lnSpc>
                <a:spcPct val="150000"/>
              </a:lnSpc>
            </a:pPr>
            <a:endParaRPr lang="de-CH" sz="2000" dirty="0" smtClean="0">
              <a:latin typeface="Merriweather" panose="00000500000000000000" pitchFamily="2" charset="0"/>
            </a:endParaRPr>
          </a:p>
          <a:p>
            <a:pPr algn="ctr">
              <a:lnSpc>
                <a:spcPct val="150000"/>
              </a:lnSpc>
            </a:pPr>
            <a:r>
              <a:rPr lang="de-CH" dirty="0" smtClean="0">
                <a:latin typeface="Merriweather" panose="00000500000000000000" pitchFamily="2" charset="0"/>
              </a:rPr>
              <a:t>2. Chronik 23,6</a:t>
            </a:r>
            <a:endParaRPr lang="de-CH" dirty="0">
              <a:latin typeface="Merriweather" panose="00000500000000000000" pitchFamily="2" charset="0"/>
            </a:endParaRPr>
          </a:p>
        </p:txBody>
      </p:sp>
    </p:spTree>
    <p:extLst>
      <p:ext uri="{BB962C8B-B14F-4D97-AF65-F5344CB8AC3E}">
        <p14:creationId xmlns:p14="http://schemas.microsoft.com/office/powerpoint/2010/main" val="162283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44444E-6 1.12893E-6 L 0.00087 0.20851 " pathEditMode="relative" rAng="0" ptsTypes="AA">
                                      <p:cBhvr>
                                        <p:cTn id="16" dur="2000" fill="hold"/>
                                        <p:tgtEl>
                                          <p:spTgt spid="5"/>
                                        </p:tgtEl>
                                        <p:attrNameLst>
                                          <p:attrName>ppt_x</p:attrName>
                                          <p:attrName>ppt_y</p:attrName>
                                        </p:attrNameLst>
                                      </p:cBhvr>
                                      <p:rCtr x="35" y="10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617656"/>
            <a:ext cx="8352928" cy="3970318"/>
          </a:xfrm>
          <a:prstGeom prst="rect">
            <a:avLst/>
          </a:prstGeom>
          <a:noFill/>
        </p:spPr>
        <p:txBody>
          <a:bodyPr wrap="square" rtlCol="0">
            <a:spAutoFit/>
          </a:bodyPr>
          <a:lstStyle/>
          <a:p>
            <a:pPr algn="ctr">
              <a:lnSpc>
                <a:spcPct val="150000"/>
              </a:lnSpc>
            </a:pPr>
            <a:r>
              <a:rPr lang="de-CH" sz="3200" dirty="0">
                <a:latin typeface="Merriweather" panose="00000500000000000000" pitchFamily="2" charset="0"/>
              </a:rPr>
              <a:t>Und ihr sollt mir ein Königreich von Priestern und eine heilige Nation sein. Das sind die Worte, die du zu den </a:t>
            </a:r>
            <a:r>
              <a:rPr lang="de-CH" sz="3200" dirty="0" smtClean="0">
                <a:latin typeface="Merriweather" panose="00000500000000000000" pitchFamily="2" charset="0"/>
              </a:rPr>
              <a:t>Kindern Israel </a:t>
            </a:r>
            <a:r>
              <a:rPr lang="de-CH" sz="3200" dirty="0">
                <a:latin typeface="Merriweather" panose="00000500000000000000" pitchFamily="2" charset="0"/>
              </a:rPr>
              <a:t>reden sollst.</a:t>
            </a:r>
            <a:endParaRPr lang="de-CH" sz="3200" dirty="0" smtClean="0">
              <a:latin typeface="Merriweather" panose="00000500000000000000" pitchFamily="2" charset="0"/>
            </a:endParaRPr>
          </a:p>
          <a:p>
            <a:pPr algn="ctr">
              <a:lnSpc>
                <a:spcPct val="150000"/>
              </a:lnSpc>
            </a:pPr>
            <a:endParaRPr lang="de-CH" sz="2000" dirty="0" smtClean="0">
              <a:latin typeface="Merriweather" panose="00000500000000000000" pitchFamily="2" charset="0"/>
            </a:endParaRPr>
          </a:p>
          <a:p>
            <a:pPr algn="ctr">
              <a:lnSpc>
                <a:spcPct val="150000"/>
              </a:lnSpc>
            </a:pPr>
            <a:r>
              <a:rPr lang="de-CH" sz="2000" dirty="0" smtClean="0">
                <a:latin typeface="Merriweather" panose="00000500000000000000" pitchFamily="2" charset="0"/>
              </a:rPr>
              <a:t>2. Mose 19,6</a:t>
            </a:r>
            <a:endParaRPr lang="de-CH" sz="2000" dirty="0">
              <a:latin typeface="Merriweather" panose="00000500000000000000" pitchFamily="2" charset="0"/>
            </a:endParaRPr>
          </a:p>
        </p:txBody>
      </p:sp>
    </p:spTree>
    <p:extLst>
      <p:ext uri="{BB962C8B-B14F-4D97-AF65-F5344CB8AC3E}">
        <p14:creationId xmlns:p14="http://schemas.microsoft.com/office/powerpoint/2010/main" val="36043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24272"/>
            <a:ext cx="8352928" cy="3231654"/>
          </a:xfrm>
          <a:prstGeom prst="rect">
            <a:avLst/>
          </a:prstGeom>
          <a:noFill/>
        </p:spPr>
        <p:txBody>
          <a:bodyPr wrap="square" rtlCol="0">
            <a:spAutoFit/>
          </a:bodyPr>
          <a:lstStyle/>
          <a:p>
            <a:pPr algn="ctr">
              <a:lnSpc>
                <a:spcPct val="150000"/>
              </a:lnSpc>
            </a:pPr>
            <a:r>
              <a:rPr lang="de-CH" sz="3200" dirty="0">
                <a:latin typeface="Merriweather" panose="00000500000000000000" pitchFamily="2" charset="0"/>
              </a:rPr>
              <a:t>Ihr aber, ihr werdet Priester des HERRN genannt werden; Diener unseres Gottes wird man zu euch sagen. </a:t>
            </a:r>
            <a:endParaRPr lang="de-CH" sz="2000" dirty="0" smtClean="0">
              <a:latin typeface="Merriweather" panose="00000500000000000000" pitchFamily="2" charset="0"/>
            </a:endParaRPr>
          </a:p>
          <a:p>
            <a:pPr algn="ctr">
              <a:lnSpc>
                <a:spcPct val="150000"/>
              </a:lnSpc>
            </a:pPr>
            <a:endParaRPr lang="de-CH" sz="2000" dirty="0" smtClean="0">
              <a:latin typeface="Merriweather" panose="00000500000000000000" pitchFamily="2" charset="0"/>
            </a:endParaRPr>
          </a:p>
          <a:p>
            <a:pPr algn="ctr">
              <a:lnSpc>
                <a:spcPct val="150000"/>
              </a:lnSpc>
            </a:pPr>
            <a:r>
              <a:rPr lang="de-CH" sz="2000" dirty="0" smtClean="0">
                <a:latin typeface="Merriweather" panose="00000500000000000000" pitchFamily="2" charset="0"/>
              </a:rPr>
              <a:t>Jesaja 61,6</a:t>
            </a:r>
            <a:endParaRPr lang="de-CH" sz="2000" dirty="0">
              <a:latin typeface="Merriweather" panose="00000500000000000000" pitchFamily="2" charset="0"/>
            </a:endParaRPr>
          </a:p>
        </p:txBody>
      </p:sp>
    </p:spTree>
    <p:extLst>
      <p:ext uri="{BB962C8B-B14F-4D97-AF65-F5344CB8AC3E}">
        <p14:creationId xmlns:p14="http://schemas.microsoft.com/office/powerpoint/2010/main" val="19828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47864" y="343416"/>
            <a:ext cx="5400600" cy="4570482"/>
          </a:xfrm>
          <a:prstGeom prst="rect">
            <a:avLst/>
          </a:prstGeom>
          <a:noFill/>
        </p:spPr>
        <p:txBody>
          <a:bodyPr wrap="square" rtlCol="0">
            <a:spAutoFit/>
          </a:bodyPr>
          <a:lstStyle/>
          <a:p>
            <a:pPr algn="ctr">
              <a:lnSpc>
                <a:spcPct val="150000"/>
              </a:lnSpc>
            </a:pPr>
            <a:r>
              <a:rPr lang="de-CH" dirty="0">
                <a:latin typeface="Merriweather" panose="00000500000000000000" pitchFamily="2" charset="0"/>
              </a:rPr>
              <a:t>So heißt es ja von Christus: </a:t>
            </a:r>
            <a:r>
              <a:rPr lang="de-CH" dirty="0" smtClean="0">
                <a:latin typeface="Merriweather" panose="00000500000000000000" pitchFamily="2" charset="0"/>
              </a:rPr>
              <a:t>»</a:t>
            </a:r>
            <a:r>
              <a:rPr lang="de-CH" dirty="0">
                <a:latin typeface="Merriweather" panose="00000500000000000000" pitchFamily="2" charset="0"/>
              </a:rPr>
              <a:t>In alle Ewigkeit sollst du ein Priester sein, so wie es </a:t>
            </a:r>
            <a:r>
              <a:rPr lang="de-CH" dirty="0" err="1">
                <a:latin typeface="Merriweather" panose="00000500000000000000" pitchFamily="2" charset="0"/>
              </a:rPr>
              <a:t>Melchisedek</a:t>
            </a:r>
            <a:r>
              <a:rPr lang="de-CH" dirty="0">
                <a:latin typeface="Merriweather" panose="00000500000000000000" pitchFamily="2" charset="0"/>
              </a:rPr>
              <a:t> war</a:t>
            </a:r>
            <a:r>
              <a:rPr lang="de-CH" dirty="0" smtClean="0">
                <a:latin typeface="Merriweather" panose="00000500000000000000" pitchFamily="2" charset="0"/>
              </a:rPr>
              <a:t>.« Die </a:t>
            </a:r>
            <a:r>
              <a:rPr lang="de-CH" dirty="0">
                <a:latin typeface="Merriweather" panose="00000500000000000000" pitchFamily="2" charset="0"/>
              </a:rPr>
              <a:t>alte Ordnung ist damit ungültig geworden; sie war wirkungslos und brachte keinen Nutzen</a:t>
            </a:r>
            <a:r>
              <a:rPr lang="de-CH" dirty="0" smtClean="0">
                <a:latin typeface="Merriweather" panose="00000500000000000000" pitchFamily="2" charset="0"/>
              </a:rPr>
              <a:t>. </a:t>
            </a:r>
            <a:r>
              <a:rPr lang="de-CH" dirty="0">
                <a:latin typeface="Merriweather" panose="00000500000000000000" pitchFamily="2" charset="0"/>
              </a:rPr>
              <a:t>Das Gesetz, so wie es uns von Mose übergeben wurde, konnte uns nicht ans Ziel bringen und mit Gott versöhnen. Doch jetzt haben wir die Gewissheit, dass wir wirklich zu Gott kommen dürfen.</a:t>
            </a:r>
            <a:endParaRPr lang="de-CH" dirty="0" smtClean="0">
              <a:latin typeface="Merriweather" panose="00000500000000000000" pitchFamily="2" charset="0"/>
            </a:endParaRPr>
          </a:p>
          <a:p>
            <a:pPr algn="ctr">
              <a:lnSpc>
                <a:spcPct val="150000"/>
              </a:lnSpc>
            </a:pPr>
            <a:r>
              <a:rPr lang="de-CH" sz="1400" dirty="0" smtClean="0">
                <a:latin typeface="Merriweather" panose="00000500000000000000" pitchFamily="2" charset="0"/>
              </a:rPr>
              <a:t>Hebräer 7,17-19</a:t>
            </a:r>
            <a:endParaRPr lang="de-CH" sz="1400" dirty="0">
              <a:latin typeface="Merriweather" panose="00000500000000000000" pitchFamily="2" charset="0"/>
            </a:endParaRPr>
          </a:p>
        </p:txBody>
      </p:sp>
      <p:sp>
        <p:nvSpPr>
          <p:cNvPr id="5" name="Ellipse 4"/>
          <p:cNvSpPr/>
          <p:nvPr/>
        </p:nvSpPr>
        <p:spPr>
          <a:xfrm>
            <a:off x="971600" y="-38057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
        <p:nvSpPr>
          <p:cNvPr id="6" name="Ellipse 5"/>
          <p:cNvSpPr/>
          <p:nvPr/>
        </p:nvSpPr>
        <p:spPr>
          <a:xfrm>
            <a:off x="971600" y="212393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Tree>
    <p:extLst>
      <p:ext uri="{BB962C8B-B14F-4D97-AF65-F5344CB8AC3E}">
        <p14:creationId xmlns:p14="http://schemas.microsoft.com/office/powerpoint/2010/main" val="245906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44444E-6 1.12893E-6 L 0.00087 0.20851 " pathEditMode="relative" rAng="0" ptsTypes="AA">
                                      <p:cBhvr>
                                        <p:cTn id="16" dur="2000" fill="hold"/>
                                        <p:tgtEl>
                                          <p:spTgt spid="5"/>
                                        </p:tgtEl>
                                        <p:attrNameLst>
                                          <p:attrName>ppt_x</p:attrName>
                                          <p:attrName>ppt_y</p:attrName>
                                        </p:attrNameLst>
                                      </p:cBhvr>
                                      <p:rCtr x="35" y="10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779912" y="411510"/>
            <a:ext cx="4968552" cy="4616648"/>
          </a:xfrm>
          <a:prstGeom prst="rect">
            <a:avLst/>
          </a:prstGeom>
          <a:noFill/>
        </p:spPr>
        <p:txBody>
          <a:bodyPr wrap="square" rtlCol="0">
            <a:spAutoFit/>
          </a:bodyPr>
          <a:lstStyle/>
          <a:p>
            <a:pPr algn="ctr">
              <a:lnSpc>
                <a:spcPct val="150000"/>
              </a:lnSpc>
            </a:pPr>
            <a:r>
              <a:rPr lang="de-CH" sz="2000" dirty="0">
                <a:latin typeface="Merriweather" panose="00000500000000000000" pitchFamily="2" charset="0"/>
              </a:rPr>
              <a:t>Ihr aber seid ein von Gott auserwähltes Volk, seine königlichen Priester, ihr gehört ganz zu ihm und seid sein Eigentum. Deshalb sollt ihr die großen Taten Gottes verkünden, der euch aus der Finsternis befreit und in sein wunderbares Licht geführt hat.</a:t>
            </a:r>
            <a:endParaRPr lang="de-CH" dirty="0" smtClean="0">
              <a:latin typeface="Merriweather" panose="00000500000000000000" pitchFamily="2" charset="0"/>
            </a:endParaRPr>
          </a:p>
          <a:p>
            <a:pPr algn="ctr">
              <a:lnSpc>
                <a:spcPct val="150000"/>
              </a:lnSpc>
            </a:pPr>
            <a:endParaRPr lang="de-CH" dirty="0" smtClean="0">
              <a:latin typeface="Merriweather" panose="00000500000000000000" pitchFamily="2" charset="0"/>
            </a:endParaRPr>
          </a:p>
          <a:p>
            <a:pPr algn="ctr">
              <a:lnSpc>
                <a:spcPct val="150000"/>
              </a:lnSpc>
            </a:pPr>
            <a:r>
              <a:rPr lang="de-CH" dirty="0" smtClean="0">
                <a:latin typeface="Merriweather" panose="00000500000000000000" pitchFamily="2" charset="0"/>
              </a:rPr>
              <a:t>2. Petrus 2,9</a:t>
            </a:r>
            <a:endParaRPr lang="de-CH" dirty="0">
              <a:latin typeface="Merriweather" panose="00000500000000000000" pitchFamily="2" charset="0"/>
            </a:endParaRPr>
          </a:p>
        </p:txBody>
      </p:sp>
      <p:sp>
        <p:nvSpPr>
          <p:cNvPr id="7" name="Ellipse 6"/>
          <p:cNvSpPr/>
          <p:nvPr/>
        </p:nvSpPr>
        <p:spPr>
          <a:xfrm>
            <a:off x="971600" y="-38057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
        <p:nvSpPr>
          <p:cNvPr id="8" name="Ellipse 7"/>
          <p:cNvSpPr/>
          <p:nvPr/>
        </p:nvSpPr>
        <p:spPr>
          <a:xfrm>
            <a:off x="971600" y="2123938"/>
            <a:ext cx="2144476" cy="2144476"/>
          </a:xfrm>
          <a:prstGeom prst="ellipse">
            <a:avLst/>
          </a:prstGeom>
          <a:noFill/>
          <a:ln w="215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w="76200">
                <a:solidFill>
                  <a:schemeClr val="tx1"/>
                </a:solidFill>
              </a:ln>
            </a:endParaRPr>
          </a:p>
        </p:txBody>
      </p:sp>
    </p:spTree>
    <p:extLst>
      <p:ext uri="{BB962C8B-B14F-4D97-AF65-F5344CB8AC3E}">
        <p14:creationId xmlns:p14="http://schemas.microsoft.com/office/powerpoint/2010/main" val="2401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4.44444E-6 1.12893E-6 L 0.00087 0.20851 " pathEditMode="relative" rAng="0" ptsTypes="AA">
                                      <p:cBhvr>
                                        <p:cTn id="16" dur="2000" fill="hold"/>
                                        <p:tgtEl>
                                          <p:spTgt spid="7"/>
                                        </p:tgtEl>
                                        <p:attrNameLst>
                                          <p:attrName>ppt_x</p:attrName>
                                          <p:attrName>ppt_y</p:attrName>
                                        </p:attrNameLst>
                                      </p:cBhvr>
                                      <p:rCtr x="35" y="10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Words>
  <Application>Microsoft Office PowerPoint</Application>
  <PresentationFormat>Bildschirmpräsentation (16:9)</PresentationFormat>
  <Paragraphs>14</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Christina Kueng</dc:creator>
  <cp:lastModifiedBy>Michael Berra</cp:lastModifiedBy>
  <cp:revision>443</cp:revision>
  <cp:lastPrinted>2015-01-11T09:27:31Z</cp:lastPrinted>
  <dcterms:created xsi:type="dcterms:W3CDTF">2014-01-30T07:10:18Z</dcterms:created>
  <dcterms:modified xsi:type="dcterms:W3CDTF">2017-09-10T08:34:40Z</dcterms:modified>
</cp:coreProperties>
</file>